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4007" r:id="rId1"/>
    <p:sldMasterId id="2147484020" r:id="rId2"/>
    <p:sldMasterId id="2147484033" r:id="rId3"/>
    <p:sldMasterId id="2147484046" r:id="rId4"/>
    <p:sldMasterId id="2147484049" r:id="rId5"/>
    <p:sldMasterId id="2147484051" r:id="rId6"/>
  </p:sldMasterIdLst>
  <p:notesMasterIdLst>
    <p:notesMasterId r:id="rId73"/>
  </p:notesMasterIdLst>
  <p:handoutMasterIdLst>
    <p:handoutMasterId r:id="rId74"/>
  </p:handoutMasterIdLst>
  <p:sldIdLst>
    <p:sldId id="743" r:id="rId7"/>
    <p:sldId id="746" r:id="rId8"/>
    <p:sldId id="1046" r:id="rId9"/>
    <p:sldId id="747" r:id="rId10"/>
    <p:sldId id="749" r:id="rId11"/>
    <p:sldId id="1047" r:id="rId12"/>
    <p:sldId id="1051" r:id="rId13"/>
    <p:sldId id="1052" r:id="rId14"/>
    <p:sldId id="1053" r:id="rId15"/>
    <p:sldId id="1078" r:id="rId16"/>
    <p:sldId id="1054" r:id="rId17"/>
    <p:sldId id="1075" r:id="rId18"/>
    <p:sldId id="1055" r:id="rId19"/>
    <p:sldId id="1056" r:id="rId20"/>
    <p:sldId id="1080" r:id="rId21"/>
    <p:sldId id="1081" r:id="rId22"/>
    <p:sldId id="1082" r:id="rId23"/>
    <p:sldId id="1085" r:id="rId24"/>
    <p:sldId id="1086" r:id="rId25"/>
    <p:sldId id="1087" r:id="rId26"/>
    <p:sldId id="1088" r:id="rId27"/>
    <p:sldId id="1060" r:id="rId28"/>
    <p:sldId id="1061" r:id="rId29"/>
    <p:sldId id="1076" r:id="rId30"/>
    <p:sldId id="1063" r:id="rId31"/>
    <p:sldId id="1104" r:id="rId32"/>
    <p:sldId id="1105" r:id="rId33"/>
    <p:sldId id="1106" r:id="rId34"/>
    <p:sldId id="1107" r:id="rId35"/>
    <p:sldId id="1108" r:id="rId36"/>
    <p:sldId id="1109" r:id="rId37"/>
    <p:sldId id="1110" r:id="rId38"/>
    <p:sldId id="1111" r:id="rId39"/>
    <p:sldId id="1112" r:id="rId40"/>
    <p:sldId id="1113" r:id="rId41"/>
    <p:sldId id="1114" r:id="rId42"/>
    <p:sldId id="1115" r:id="rId43"/>
    <p:sldId id="1116" r:id="rId44"/>
    <p:sldId id="1064" r:id="rId45"/>
    <p:sldId id="1065" r:id="rId46"/>
    <p:sldId id="1066" r:id="rId47"/>
    <p:sldId id="1067" r:id="rId48"/>
    <p:sldId id="1068" r:id="rId49"/>
    <p:sldId id="1069" r:id="rId50"/>
    <p:sldId id="1077" r:id="rId51"/>
    <p:sldId id="1070" r:id="rId52"/>
    <p:sldId id="1071" r:id="rId53"/>
    <p:sldId id="1072" r:id="rId54"/>
    <p:sldId id="1091" r:id="rId55"/>
    <p:sldId id="1092" r:id="rId56"/>
    <p:sldId id="1093" r:id="rId57"/>
    <p:sldId id="1094" r:id="rId58"/>
    <p:sldId id="1095" r:id="rId59"/>
    <p:sldId id="1096" r:id="rId60"/>
    <p:sldId id="1097" r:id="rId61"/>
    <p:sldId id="1098" r:id="rId62"/>
    <p:sldId id="1099" r:id="rId63"/>
    <p:sldId id="1100" r:id="rId64"/>
    <p:sldId id="1101" r:id="rId65"/>
    <p:sldId id="1102" r:id="rId66"/>
    <p:sldId id="1103" r:id="rId67"/>
    <p:sldId id="1089" r:id="rId68"/>
    <p:sldId id="1048" r:id="rId69"/>
    <p:sldId id="1117" r:id="rId70"/>
    <p:sldId id="1118" r:id="rId71"/>
    <p:sldId id="1119" r:id="rId72"/>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5050"/>
    <a:srgbClr val="FF0066"/>
    <a:srgbClr val="66FF66"/>
    <a:srgbClr val="FF6600"/>
    <a:srgbClr val="D11242"/>
    <a:srgbClr val="E4DEE2"/>
    <a:srgbClr val="BDAFB8"/>
    <a:srgbClr val="C8BCC4"/>
    <a:srgbClr val="B4A6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21" autoAdjust="0"/>
    <p:restoredTop sz="84540" autoAdjust="0"/>
  </p:normalViewPr>
  <p:slideViewPr>
    <p:cSldViewPr>
      <p:cViewPr varScale="1">
        <p:scale>
          <a:sx n="86" d="100"/>
          <a:sy n="86" d="100"/>
        </p:scale>
        <p:origin x="1459" y="62"/>
      </p:cViewPr>
      <p:guideLst>
        <p:guide orient="horz" pos="2160"/>
        <p:guide pos="2880"/>
      </p:guideLst>
    </p:cSldViewPr>
  </p:slideViewPr>
  <p:notesTextViewPr>
    <p:cViewPr>
      <p:scale>
        <a:sx n="1" d="1"/>
        <a:sy n="1" d="1"/>
      </p:scale>
      <p:origin x="0" y="0"/>
    </p:cViewPr>
  </p:notesTextViewPr>
  <p:sorterViewPr>
    <p:cViewPr>
      <p:scale>
        <a:sx n="100" d="100"/>
        <a:sy n="100" d="100"/>
      </p:scale>
      <p:origin x="0" y="-738"/>
    </p:cViewPr>
  </p:sorterViewPr>
  <p:notesViewPr>
    <p:cSldViewPr>
      <p:cViewPr varScale="1">
        <p:scale>
          <a:sx n="84" d="100"/>
          <a:sy n="84" d="100"/>
        </p:scale>
        <p:origin x="-3126" y="-7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595" cy="461489"/>
          </a:xfrm>
          <a:prstGeom prst="rect">
            <a:avLst/>
          </a:prstGeom>
        </p:spPr>
        <p:txBody>
          <a:bodyPr vert="horz" lIns="90617" tIns="45309" rIns="90617" bIns="45309" rtlCol="0"/>
          <a:lstStyle>
            <a:lvl1pPr algn="l">
              <a:defRPr sz="1200"/>
            </a:lvl1pPr>
          </a:lstStyle>
          <a:p>
            <a:endParaRPr lang="en-US" dirty="0"/>
          </a:p>
        </p:txBody>
      </p:sp>
      <p:sp>
        <p:nvSpPr>
          <p:cNvPr id="3" name="Date Placeholder 2"/>
          <p:cNvSpPr>
            <a:spLocks noGrp="1"/>
          </p:cNvSpPr>
          <p:nvPr>
            <p:ph type="dt" sz="quarter" idx="1"/>
          </p:nvPr>
        </p:nvSpPr>
        <p:spPr>
          <a:xfrm>
            <a:off x="3936910" y="0"/>
            <a:ext cx="3011595" cy="461489"/>
          </a:xfrm>
          <a:prstGeom prst="rect">
            <a:avLst/>
          </a:prstGeom>
        </p:spPr>
        <p:txBody>
          <a:bodyPr vert="horz" lIns="90617" tIns="45309" rIns="90617" bIns="45309" rtlCol="0"/>
          <a:lstStyle>
            <a:lvl1pPr algn="r">
              <a:defRPr sz="1200"/>
            </a:lvl1pPr>
          </a:lstStyle>
          <a:p>
            <a:fld id="{095A6CC5-FF24-46E2-AB87-5534B32EA923}" type="datetimeFigureOut">
              <a:rPr lang="en-US" smtClean="0"/>
              <a:t>6/17/2019</a:t>
            </a:fld>
            <a:endParaRPr lang="en-US" dirty="0"/>
          </a:p>
        </p:txBody>
      </p:sp>
      <p:sp>
        <p:nvSpPr>
          <p:cNvPr id="4" name="Footer Placeholder 3"/>
          <p:cNvSpPr>
            <a:spLocks noGrp="1"/>
          </p:cNvSpPr>
          <p:nvPr>
            <p:ph type="ftr" sz="quarter" idx="2"/>
          </p:nvPr>
        </p:nvSpPr>
        <p:spPr>
          <a:xfrm>
            <a:off x="0" y="8773011"/>
            <a:ext cx="3011595" cy="461489"/>
          </a:xfrm>
          <a:prstGeom prst="rect">
            <a:avLst/>
          </a:prstGeom>
        </p:spPr>
        <p:txBody>
          <a:bodyPr vert="horz" lIns="90617" tIns="45309" rIns="90617" bIns="4530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910" y="8773011"/>
            <a:ext cx="3011595" cy="461489"/>
          </a:xfrm>
          <a:prstGeom prst="rect">
            <a:avLst/>
          </a:prstGeom>
        </p:spPr>
        <p:txBody>
          <a:bodyPr vert="horz" lIns="90617" tIns="45309" rIns="90617" bIns="45309" rtlCol="0" anchor="b"/>
          <a:lstStyle>
            <a:lvl1pPr algn="r">
              <a:defRPr sz="1200"/>
            </a:lvl1pPr>
          </a:lstStyle>
          <a:p>
            <a:fld id="{5F63CDBD-DB47-427E-BAE5-895C60EC9514}" type="slidenum">
              <a:rPr lang="en-US" smtClean="0"/>
              <a:t>‹#›</a:t>
            </a:fld>
            <a:endParaRPr lang="en-US" dirty="0"/>
          </a:p>
        </p:txBody>
      </p:sp>
    </p:spTree>
    <p:extLst>
      <p:ext uri="{BB962C8B-B14F-4D97-AF65-F5344CB8AC3E}">
        <p14:creationId xmlns:p14="http://schemas.microsoft.com/office/powerpoint/2010/main" val="3214647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12001" cy="461193"/>
          </a:xfrm>
          <a:prstGeom prst="rect">
            <a:avLst/>
          </a:prstGeom>
        </p:spPr>
        <p:txBody>
          <a:bodyPr vert="horz" lIns="92462" tIns="46231" rIns="92462" bIns="46231"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36568" y="3"/>
            <a:ext cx="3012001" cy="461193"/>
          </a:xfrm>
          <a:prstGeom prst="rect">
            <a:avLst/>
          </a:prstGeom>
        </p:spPr>
        <p:txBody>
          <a:bodyPr vert="horz" lIns="92462" tIns="46231" rIns="92462" bIns="46231" rtlCol="0"/>
          <a:lstStyle>
            <a:lvl1pPr algn="r" fontAlgn="auto">
              <a:spcBef>
                <a:spcPts val="0"/>
              </a:spcBef>
              <a:spcAft>
                <a:spcPts val="0"/>
              </a:spcAft>
              <a:defRPr sz="1200">
                <a:latin typeface="+mn-lt"/>
                <a:cs typeface="+mn-cs"/>
              </a:defRPr>
            </a:lvl1pPr>
          </a:lstStyle>
          <a:p>
            <a:pPr>
              <a:defRPr/>
            </a:pPr>
            <a:fld id="{83AF6AC5-6B3B-4C17-B4A5-E9889A000C31}" type="datetimeFigureOut">
              <a:rPr lang="en-US"/>
              <a:pPr>
                <a:defRPr/>
              </a:pPr>
              <a:t>6/17/2019</a:t>
            </a:fld>
            <a:endParaRPr lang="en-US" dirty="0"/>
          </a:p>
        </p:txBody>
      </p:sp>
      <p:sp>
        <p:nvSpPr>
          <p:cNvPr id="4" name="Slide Image Placeholder 3"/>
          <p:cNvSpPr>
            <a:spLocks noGrp="1" noRot="1" noChangeAspect="1"/>
          </p:cNvSpPr>
          <p:nvPr>
            <p:ph type="sldImg" idx="2"/>
          </p:nvPr>
        </p:nvSpPr>
        <p:spPr>
          <a:xfrm>
            <a:off x="1166813" y="693738"/>
            <a:ext cx="4616450" cy="3462337"/>
          </a:xfrm>
          <a:prstGeom prst="rect">
            <a:avLst/>
          </a:prstGeom>
          <a:noFill/>
          <a:ln w="12700">
            <a:solidFill>
              <a:prstClr val="black"/>
            </a:solidFill>
          </a:ln>
        </p:spPr>
        <p:txBody>
          <a:bodyPr vert="horz" lIns="92462" tIns="46231" rIns="92462" bIns="46231" rtlCol="0" anchor="ctr"/>
          <a:lstStyle/>
          <a:p>
            <a:pPr lvl="0"/>
            <a:endParaRPr lang="en-US" noProof="0" dirty="0"/>
          </a:p>
        </p:txBody>
      </p:sp>
      <p:sp>
        <p:nvSpPr>
          <p:cNvPr id="5" name="Notes Placeholder 4"/>
          <p:cNvSpPr>
            <a:spLocks noGrp="1"/>
          </p:cNvSpPr>
          <p:nvPr>
            <p:ph type="body" sz="quarter" idx="3"/>
          </p:nvPr>
        </p:nvSpPr>
        <p:spPr>
          <a:xfrm>
            <a:off x="695313" y="4387445"/>
            <a:ext cx="5559457" cy="4155317"/>
          </a:xfrm>
          <a:prstGeom prst="rect">
            <a:avLst/>
          </a:prstGeom>
        </p:spPr>
        <p:txBody>
          <a:bodyPr vert="horz" lIns="92462" tIns="46231" rIns="92462" bIns="462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8773359"/>
            <a:ext cx="3012001" cy="461193"/>
          </a:xfrm>
          <a:prstGeom prst="rect">
            <a:avLst/>
          </a:prstGeom>
        </p:spPr>
        <p:txBody>
          <a:bodyPr vert="horz" lIns="92462" tIns="46231" rIns="92462" bIns="46231"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36568" y="8773359"/>
            <a:ext cx="3012001" cy="461193"/>
          </a:xfrm>
          <a:prstGeom prst="rect">
            <a:avLst/>
          </a:prstGeom>
        </p:spPr>
        <p:txBody>
          <a:bodyPr vert="horz" lIns="92462" tIns="46231" rIns="92462" bIns="46231" rtlCol="0" anchor="b"/>
          <a:lstStyle>
            <a:lvl1pPr algn="r" fontAlgn="auto">
              <a:spcBef>
                <a:spcPts val="0"/>
              </a:spcBef>
              <a:spcAft>
                <a:spcPts val="0"/>
              </a:spcAft>
              <a:defRPr sz="1200">
                <a:latin typeface="+mn-lt"/>
                <a:cs typeface="+mn-cs"/>
              </a:defRPr>
            </a:lvl1pPr>
          </a:lstStyle>
          <a:p>
            <a:pPr>
              <a:defRPr/>
            </a:pPr>
            <a:fld id="{D370801D-039F-4796-A816-05EA59333AD7}" type="slidenum">
              <a:rPr lang="en-US"/>
              <a:pPr>
                <a:defRPr/>
              </a:pPr>
              <a:t>‹#›</a:t>
            </a:fld>
            <a:endParaRPr lang="en-US" dirty="0"/>
          </a:p>
        </p:txBody>
      </p:sp>
    </p:spTree>
    <p:extLst>
      <p:ext uri="{BB962C8B-B14F-4D97-AF65-F5344CB8AC3E}">
        <p14:creationId xmlns:p14="http://schemas.microsoft.com/office/powerpoint/2010/main" val="24676722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a:extLst>
              <a:ext uri="{FF2B5EF4-FFF2-40B4-BE49-F238E27FC236}">
                <a16:creationId xmlns:a16="http://schemas.microsoft.com/office/drawing/2014/main" id="{E8D39785-F2BA-4DB0-A7D6-564FF4BB01C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Notes Placeholder 2">
            <a:extLst>
              <a:ext uri="{FF2B5EF4-FFF2-40B4-BE49-F238E27FC236}">
                <a16:creationId xmlns:a16="http://schemas.microsoft.com/office/drawing/2014/main" id="{24621FD8-4742-4700-BF48-0804D960A1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Times" panose="02020603050405020304" pitchFamily="18" charset="0"/>
            </a:endParaRPr>
          </a:p>
          <a:p>
            <a:endParaRPr lang="en-US" altLang="en-US">
              <a:latin typeface="Times" panose="02020603050405020304" pitchFamily="18" charset="0"/>
            </a:endParaRPr>
          </a:p>
          <a:p>
            <a:endParaRPr lang="en-US" altLang="en-US">
              <a:latin typeface="Times" panose="02020603050405020304" pitchFamily="18" charset="0"/>
            </a:endParaRPr>
          </a:p>
        </p:txBody>
      </p:sp>
      <p:sp>
        <p:nvSpPr>
          <p:cNvPr id="218116" name="Slide Number Placeholder 3">
            <a:extLst>
              <a:ext uri="{FF2B5EF4-FFF2-40B4-BE49-F238E27FC236}">
                <a16:creationId xmlns:a16="http://schemas.microsoft.com/office/drawing/2014/main" id="{8542FBC0-E627-4F04-B188-BB461A8ED9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a:solidFill>
                  <a:schemeClr val="tx1"/>
                </a:solidFill>
                <a:latin typeface="Garamond" panose="02020404030301010803" pitchFamily="18" charset="0"/>
              </a:defRPr>
            </a:lvl1pPr>
            <a:lvl2pPr marL="758825" indent="-290513" defTabSz="944563">
              <a:defRPr>
                <a:solidFill>
                  <a:schemeClr val="tx1"/>
                </a:solidFill>
                <a:latin typeface="Garamond" panose="02020404030301010803" pitchFamily="18" charset="0"/>
              </a:defRPr>
            </a:lvl2pPr>
            <a:lvl3pPr marL="1166813" indent="-231775" defTabSz="944563">
              <a:defRPr>
                <a:solidFill>
                  <a:schemeClr val="tx1"/>
                </a:solidFill>
                <a:latin typeface="Garamond" panose="02020404030301010803" pitchFamily="18" charset="0"/>
              </a:defRPr>
            </a:lvl3pPr>
            <a:lvl4pPr marL="1635125" indent="-231775" defTabSz="944563">
              <a:defRPr>
                <a:solidFill>
                  <a:schemeClr val="tx1"/>
                </a:solidFill>
                <a:latin typeface="Garamond" panose="02020404030301010803" pitchFamily="18" charset="0"/>
              </a:defRPr>
            </a:lvl4pPr>
            <a:lvl5pPr marL="2103438" indent="-231775" defTabSz="944563">
              <a:defRPr>
                <a:solidFill>
                  <a:schemeClr val="tx1"/>
                </a:solidFill>
                <a:latin typeface="Garamond" panose="02020404030301010803" pitchFamily="18" charset="0"/>
              </a:defRPr>
            </a:lvl5pPr>
            <a:lvl6pPr marL="2560638" indent="-231775" defTabSz="944563" eaLnBrk="0" fontAlgn="base" hangingPunct="0">
              <a:spcBef>
                <a:spcPct val="0"/>
              </a:spcBef>
              <a:spcAft>
                <a:spcPct val="0"/>
              </a:spcAft>
              <a:defRPr>
                <a:solidFill>
                  <a:schemeClr val="tx1"/>
                </a:solidFill>
                <a:latin typeface="Garamond" panose="02020404030301010803" pitchFamily="18" charset="0"/>
              </a:defRPr>
            </a:lvl6pPr>
            <a:lvl7pPr marL="3017838" indent="-231775" defTabSz="944563" eaLnBrk="0" fontAlgn="base" hangingPunct="0">
              <a:spcBef>
                <a:spcPct val="0"/>
              </a:spcBef>
              <a:spcAft>
                <a:spcPct val="0"/>
              </a:spcAft>
              <a:defRPr>
                <a:solidFill>
                  <a:schemeClr val="tx1"/>
                </a:solidFill>
                <a:latin typeface="Garamond" panose="02020404030301010803" pitchFamily="18" charset="0"/>
              </a:defRPr>
            </a:lvl7pPr>
            <a:lvl8pPr marL="3475038" indent="-231775" defTabSz="944563" eaLnBrk="0" fontAlgn="base" hangingPunct="0">
              <a:spcBef>
                <a:spcPct val="0"/>
              </a:spcBef>
              <a:spcAft>
                <a:spcPct val="0"/>
              </a:spcAft>
              <a:defRPr>
                <a:solidFill>
                  <a:schemeClr val="tx1"/>
                </a:solidFill>
                <a:latin typeface="Garamond" panose="02020404030301010803" pitchFamily="18" charset="0"/>
              </a:defRPr>
            </a:lvl8pPr>
            <a:lvl9pPr marL="3932238" indent="-231775" defTabSz="944563" eaLnBrk="0" fontAlgn="base" hangingPunct="0">
              <a:spcBef>
                <a:spcPct val="0"/>
              </a:spcBef>
              <a:spcAft>
                <a:spcPct val="0"/>
              </a:spcAft>
              <a:defRPr>
                <a:solidFill>
                  <a:schemeClr val="tx1"/>
                </a:solidFill>
                <a:latin typeface="Garamond" panose="02020404030301010803" pitchFamily="18" charset="0"/>
              </a:defRPr>
            </a:lvl9pPr>
          </a:lstStyle>
          <a:p>
            <a:pPr marL="0" marR="0" lvl="0" indent="0" algn="r" defTabSz="944563" rtl="0" eaLnBrk="1" fontAlgn="base" latinLnBrk="0" hangingPunct="1">
              <a:lnSpc>
                <a:spcPct val="100000"/>
              </a:lnSpc>
              <a:spcBef>
                <a:spcPct val="0"/>
              </a:spcBef>
              <a:spcAft>
                <a:spcPct val="0"/>
              </a:spcAft>
              <a:buClrTx/>
              <a:buSzTx/>
              <a:buFontTx/>
              <a:buNone/>
              <a:tabLst/>
              <a:defRPr/>
            </a:pPr>
            <a:fld id="{F6E7538B-23B5-4B56-827B-593631E75C99}"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44563"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70801D-039F-4796-A816-05EA59333AD7}" type="slidenum">
              <a:rPr lang="en-US" smtClean="0"/>
              <a:pPr>
                <a:defRPr/>
              </a:pPr>
              <a:t>5</a:t>
            </a:fld>
            <a:endParaRPr lang="en-US" dirty="0"/>
          </a:p>
        </p:txBody>
      </p:sp>
    </p:spTree>
    <p:extLst>
      <p:ext uri="{BB962C8B-B14F-4D97-AF65-F5344CB8AC3E}">
        <p14:creationId xmlns:p14="http://schemas.microsoft.com/office/powerpoint/2010/main" val="3933451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70801D-039F-4796-A816-05EA59333AD7}" type="slidenum">
              <a:rPr lang="en-US" smtClean="0"/>
              <a:pPr>
                <a:defRPr/>
              </a:pPr>
              <a:t>8</a:t>
            </a:fld>
            <a:endParaRPr lang="en-US" dirty="0"/>
          </a:p>
        </p:txBody>
      </p:sp>
    </p:spTree>
    <p:extLst>
      <p:ext uri="{BB962C8B-B14F-4D97-AF65-F5344CB8AC3E}">
        <p14:creationId xmlns:p14="http://schemas.microsoft.com/office/powerpoint/2010/main" val="1470786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70801D-039F-4796-A816-05EA59333AD7}" type="slidenum">
              <a:rPr lang="en-US" smtClean="0"/>
              <a:pPr>
                <a:defRPr/>
              </a:pPr>
              <a:t>9</a:t>
            </a:fld>
            <a:endParaRPr lang="en-US" dirty="0"/>
          </a:p>
        </p:txBody>
      </p:sp>
    </p:spTree>
    <p:extLst>
      <p:ext uri="{BB962C8B-B14F-4D97-AF65-F5344CB8AC3E}">
        <p14:creationId xmlns:p14="http://schemas.microsoft.com/office/powerpoint/2010/main" val="3231555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31788" eaLnBrk="0" hangingPunct="0">
              <a:spcBef>
                <a:spcPct val="30000"/>
              </a:spcBef>
              <a:defRPr sz="1200">
                <a:solidFill>
                  <a:schemeClr val="tx1"/>
                </a:solidFill>
                <a:latin typeface="Arial" charset="0"/>
              </a:defRPr>
            </a:lvl1pPr>
            <a:lvl2pPr marL="742890" indent="-285727" defTabSz="931788" eaLnBrk="0" hangingPunct="0">
              <a:spcBef>
                <a:spcPct val="30000"/>
              </a:spcBef>
              <a:defRPr sz="1200">
                <a:solidFill>
                  <a:schemeClr val="tx1"/>
                </a:solidFill>
                <a:latin typeface="Arial" charset="0"/>
              </a:defRPr>
            </a:lvl2pPr>
            <a:lvl3pPr marL="1142907" indent="-228581" defTabSz="931788" eaLnBrk="0" hangingPunct="0">
              <a:spcBef>
                <a:spcPct val="30000"/>
              </a:spcBef>
              <a:defRPr sz="1200">
                <a:solidFill>
                  <a:schemeClr val="tx1"/>
                </a:solidFill>
                <a:latin typeface="Arial" charset="0"/>
              </a:defRPr>
            </a:lvl3pPr>
            <a:lvl4pPr marL="1600071" indent="-228581" defTabSz="931788" eaLnBrk="0" hangingPunct="0">
              <a:spcBef>
                <a:spcPct val="30000"/>
              </a:spcBef>
              <a:defRPr sz="1200">
                <a:solidFill>
                  <a:schemeClr val="tx1"/>
                </a:solidFill>
                <a:latin typeface="Arial" charset="0"/>
              </a:defRPr>
            </a:lvl4pPr>
            <a:lvl5pPr marL="2057234" indent="-228581" defTabSz="931788" eaLnBrk="0" hangingPunct="0">
              <a:spcBef>
                <a:spcPct val="30000"/>
              </a:spcBef>
              <a:defRPr sz="1200">
                <a:solidFill>
                  <a:schemeClr val="tx1"/>
                </a:solidFill>
                <a:latin typeface="Arial" charset="0"/>
              </a:defRPr>
            </a:lvl5pPr>
            <a:lvl6pPr marL="2514396" indent="-228581" defTabSz="931788" eaLnBrk="0" fontAlgn="base" hangingPunct="0">
              <a:spcBef>
                <a:spcPct val="30000"/>
              </a:spcBef>
              <a:spcAft>
                <a:spcPct val="0"/>
              </a:spcAft>
              <a:defRPr sz="1200">
                <a:solidFill>
                  <a:schemeClr val="tx1"/>
                </a:solidFill>
                <a:latin typeface="Arial" charset="0"/>
              </a:defRPr>
            </a:lvl6pPr>
            <a:lvl7pPr marL="2971559" indent="-228581" defTabSz="931788" eaLnBrk="0" fontAlgn="base" hangingPunct="0">
              <a:spcBef>
                <a:spcPct val="30000"/>
              </a:spcBef>
              <a:spcAft>
                <a:spcPct val="0"/>
              </a:spcAft>
              <a:defRPr sz="1200">
                <a:solidFill>
                  <a:schemeClr val="tx1"/>
                </a:solidFill>
                <a:latin typeface="Arial" charset="0"/>
              </a:defRPr>
            </a:lvl7pPr>
            <a:lvl8pPr marL="3428722" indent="-228581" defTabSz="931788" eaLnBrk="0" fontAlgn="base" hangingPunct="0">
              <a:spcBef>
                <a:spcPct val="30000"/>
              </a:spcBef>
              <a:spcAft>
                <a:spcPct val="0"/>
              </a:spcAft>
              <a:defRPr sz="1200">
                <a:solidFill>
                  <a:schemeClr val="tx1"/>
                </a:solidFill>
                <a:latin typeface="Arial" charset="0"/>
              </a:defRPr>
            </a:lvl8pPr>
            <a:lvl9pPr marL="3885885" indent="-228581" defTabSz="931788"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defRPr/>
            </a:pPr>
            <a:fld id="{1FA131C1-CF57-4326-A012-45D6480285B6}" type="slidenum">
              <a:rPr lang="en-US" altLang="en-US">
                <a:solidFill>
                  <a:srgbClr val="000000"/>
                </a:solidFill>
              </a:rPr>
              <a:pPr eaLnBrk="1" fontAlgn="base" hangingPunct="1">
                <a:spcBef>
                  <a:spcPct val="0"/>
                </a:spcBef>
                <a:spcAft>
                  <a:spcPct val="0"/>
                </a:spcAft>
                <a:defRPr/>
              </a:pPr>
              <a:t>62</a:t>
            </a:fld>
            <a:endParaRPr lang="en-US" altLang="en-US" dirty="0">
              <a:solidFill>
                <a:srgbClr val="000000"/>
              </a:solidFill>
            </a:endParaRPr>
          </a:p>
        </p:txBody>
      </p:sp>
      <p:sp>
        <p:nvSpPr>
          <p:cNvPr id="7171" name="Rectangle 2"/>
          <p:cNvSpPr>
            <a:spLocks noGrp="1" noRot="1" noChangeAspect="1" noChangeArrowheads="1" noTextEdit="1"/>
          </p:cNvSpPr>
          <p:nvPr>
            <p:ph type="sldImg"/>
          </p:nvPr>
        </p:nvSpPr>
        <p:spPr>
          <a:xfrm>
            <a:off x="1173163" y="733425"/>
            <a:ext cx="4668837" cy="3503613"/>
          </a:xfrm>
          <a:ln/>
        </p:spPr>
      </p:sp>
      <p:sp>
        <p:nvSpPr>
          <p:cNvPr id="7172" name="Rectangle 3"/>
          <p:cNvSpPr>
            <a:spLocks noGrp="1" noChangeArrowheads="1"/>
          </p:cNvSpPr>
          <p:nvPr>
            <p:ph type="body" idx="1"/>
          </p:nvPr>
        </p:nvSpPr>
        <p:spPr>
          <a:xfrm>
            <a:off x="927100" y="4443413"/>
            <a:ext cx="5146675" cy="4129087"/>
          </a:xfrm>
          <a:noFill/>
        </p:spPr>
        <p:txBody>
          <a:bodyPr/>
          <a:lstStyle/>
          <a:p>
            <a:pPr eaLnBrk="1" hangingPunct="1"/>
            <a:endParaRPr lang="en-US" altLang="en-US" dirty="0"/>
          </a:p>
        </p:txBody>
      </p:sp>
    </p:spTree>
    <p:extLst>
      <p:ext uri="{BB962C8B-B14F-4D97-AF65-F5344CB8AC3E}">
        <p14:creationId xmlns:p14="http://schemas.microsoft.com/office/powerpoint/2010/main" val="263967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4" name="Line 15"/>
          <p:cNvSpPr>
            <a:spLocks noChangeShapeType="1"/>
          </p:cNvSpPr>
          <p:nvPr/>
        </p:nvSpPr>
        <p:spPr bwMode="auto">
          <a:xfrm>
            <a:off x="712788" y="6462459"/>
            <a:ext cx="6423025" cy="7938"/>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6" name="Group 34"/>
          <p:cNvGrpSpPr>
            <a:grpSpLocks/>
          </p:cNvGrpSpPr>
          <p:nvPr/>
        </p:nvGrpSpPr>
        <p:grpSpPr bwMode="auto">
          <a:xfrm flipV="1">
            <a:off x="0" y="0"/>
            <a:ext cx="9144000" cy="339725"/>
            <a:chOff x="0" y="4106"/>
            <a:chExt cx="5760" cy="214"/>
          </a:xfrm>
        </p:grpSpPr>
        <p:sp>
          <p:nvSpPr>
            <p:cNvPr id="7" name="Rectangle 32"/>
            <p:cNvSpPr>
              <a:spLocks noChangeArrowheads="1"/>
            </p:cNvSpPr>
            <p:nvPr/>
          </p:nvSpPr>
          <p:spPr bwMode="auto">
            <a:xfrm>
              <a:off x="0" y="4106"/>
              <a:ext cx="5760" cy="141"/>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8" name="Rectangle 33"/>
            <p:cNvSpPr>
              <a:spLocks noChangeArrowheads="1"/>
            </p:cNvSpPr>
            <p:nvPr/>
          </p:nvSpPr>
          <p:spPr bwMode="auto">
            <a:xfrm>
              <a:off x="0" y="4179"/>
              <a:ext cx="5760" cy="141"/>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grpSp>
      <p:pic>
        <p:nvPicPr>
          <p:cNvPr id="9" name="Picture 21" descr="Katten logo_bla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4725" y="6223000"/>
            <a:ext cx="1444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p:cNvSpPr>
            <a:spLocks noGrp="1" noChangeArrowheads="1"/>
          </p:cNvSpPr>
          <p:nvPr>
            <p:ph type="ctrTitle"/>
          </p:nvPr>
        </p:nvSpPr>
        <p:spPr>
          <a:xfrm>
            <a:off x="2819400" y="1157288"/>
            <a:ext cx="5908675" cy="1390650"/>
          </a:xfrm>
        </p:spPr>
        <p:txBody>
          <a:bodyPr/>
          <a:lstStyle>
            <a:lvl1pPr>
              <a:defRPr sz="4200">
                <a:solidFill>
                  <a:srgbClr val="023B58"/>
                </a:solidFill>
              </a:defRPr>
            </a:lvl1pPr>
          </a:lstStyle>
          <a:p>
            <a:pPr lvl="0"/>
            <a:r>
              <a:rPr lang="en-US" noProof="0"/>
              <a:t>Click to edit Master title style</a:t>
            </a:r>
            <a:endParaRPr lang="en-US" noProof="0" dirty="0"/>
          </a:p>
        </p:txBody>
      </p:sp>
      <p:sp>
        <p:nvSpPr>
          <p:cNvPr id="18" name="Rectangle 3"/>
          <p:cNvSpPr>
            <a:spLocks noGrp="1" noChangeArrowheads="1"/>
          </p:cNvSpPr>
          <p:nvPr>
            <p:ph type="subTitle" idx="1"/>
          </p:nvPr>
        </p:nvSpPr>
        <p:spPr>
          <a:xfrm>
            <a:off x="2800350" y="3440113"/>
            <a:ext cx="5211763" cy="1322387"/>
          </a:xfrm>
          <a:prstGeom prst="rect">
            <a:avLst/>
          </a:prstGeom>
        </p:spPr>
        <p:txBody>
          <a:bodyPr/>
          <a:lstStyle>
            <a:lvl1pPr marL="0" indent="0">
              <a:buFont typeface="Wingdings" pitchFamily="2" charset="2"/>
              <a:buNone/>
              <a:defRPr>
                <a:solidFill>
                  <a:schemeClr val="tx1">
                    <a:lumMod val="65000"/>
                    <a:lumOff val="35000"/>
                  </a:schemeClr>
                </a:solidFill>
              </a:defRPr>
            </a:lvl1pPr>
          </a:lstStyle>
          <a:p>
            <a:pPr lvl="0"/>
            <a:r>
              <a:rPr lang="en-US" noProof="0"/>
              <a:t>Click to edit Master subtitle style</a:t>
            </a:r>
            <a:endParaRPr lang="en-US" noProof="0" dirty="0"/>
          </a:p>
        </p:txBody>
      </p:sp>
      <p:sp>
        <p:nvSpPr>
          <p:cNvPr id="10" name="Line 15"/>
          <p:cNvSpPr>
            <a:spLocks noChangeShapeType="1"/>
          </p:cNvSpPr>
          <p:nvPr userDrawn="1"/>
        </p:nvSpPr>
        <p:spPr bwMode="auto">
          <a:xfrm>
            <a:off x="712788" y="6458490"/>
            <a:ext cx="6423025" cy="7938"/>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12" name="Group 34"/>
          <p:cNvGrpSpPr>
            <a:grpSpLocks/>
          </p:cNvGrpSpPr>
          <p:nvPr userDrawn="1"/>
        </p:nvGrpSpPr>
        <p:grpSpPr bwMode="auto">
          <a:xfrm flipV="1">
            <a:off x="0" y="0"/>
            <a:ext cx="9144000" cy="339725"/>
            <a:chOff x="0" y="4106"/>
            <a:chExt cx="5760" cy="214"/>
          </a:xfrm>
        </p:grpSpPr>
        <p:sp>
          <p:nvSpPr>
            <p:cNvPr id="13" name="Rectangle 32"/>
            <p:cNvSpPr>
              <a:spLocks noChangeArrowheads="1"/>
            </p:cNvSpPr>
            <p:nvPr userDrawn="1"/>
          </p:nvSpPr>
          <p:spPr bwMode="auto">
            <a:xfrm>
              <a:off x="0" y="4106"/>
              <a:ext cx="5760" cy="141"/>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14" name="Rectangle 33"/>
            <p:cNvSpPr>
              <a:spLocks noChangeArrowheads="1"/>
            </p:cNvSpPr>
            <p:nvPr userDrawn="1"/>
          </p:nvSpPr>
          <p:spPr bwMode="auto">
            <a:xfrm>
              <a:off x="0" y="4179"/>
              <a:ext cx="5760" cy="141"/>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grpSp>
      <p:pic>
        <p:nvPicPr>
          <p:cNvPr id="15" name="Picture 21" descr="Katten logo_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24725" y="6223000"/>
            <a:ext cx="1444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Health Care_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335405"/>
            <a:ext cx="2514600" cy="637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6286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515938"/>
            <a:ext cx="8455025" cy="6794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98475" y="1703388"/>
            <a:ext cx="8418513" cy="4621212"/>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1118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9738" y="515938"/>
            <a:ext cx="2127250" cy="58086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515938"/>
            <a:ext cx="6230938" cy="5808662"/>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2735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1963" y="304800"/>
            <a:ext cx="8455025" cy="67945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61963" y="1371600"/>
            <a:ext cx="8418513" cy="4621212"/>
          </a:xfrm>
          <a:prstGeom prst="rect">
            <a:avLst/>
          </a:prstGeom>
        </p:spPr>
        <p:txBody>
          <a:bodyPr/>
          <a:lstStyle/>
          <a:p>
            <a:pPr lvl="0"/>
            <a:r>
              <a:rPr lang="en-US" noProof="0" dirty="0"/>
              <a:t>Click icon to add table</a:t>
            </a:r>
          </a:p>
        </p:txBody>
      </p:sp>
    </p:spTree>
    <p:extLst>
      <p:ext uri="{BB962C8B-B14F-4D97-AF65-F5344CB8AC3E}">
        <p14:creationId xmlns:p14="http://schemas.microsoft.com/office/powerpoint/2010/main" val="1955561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4" name="Line 15"/>
          <p:cNvSpPr>
            <a:spLocks noChangeShapeType="1"/>
          </p:cNvSpPr>
          <p:nvPr/>
        </p:nvSpPr>
        <p:spPr bwMode="auto">
          <a:xfrm>
            <a:off x="712788" y="6462713"/>
            <a:ext cx="6423025" cy="7937"/>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5" name="Group 34"/>
          <p:cNvGrpSpPr>
            <a:grpSpLocks/>
          </p:cNvGrpSpPr>
          <p:nvPr/>
        </p:nvGrpSpPr>
        <p:grpSpPr bwMode="auto">
          <a:xfrm flipV="1">
            <a:off x="0" y="0"/>
            <a:ext cx="9144000" cy="339725"/>
            <a:chOff x="0" y="4106"/>
            <a:chExt cx="5760" cy="214"/>
          </a:xfrm>
        </p:grpSpPr>
        <p:sp>
          <p:nvSpPr>
            <p:cNvPr id="6" name="Rectangle 32"/>
            <p:cNvSpPr>
              <a:spLocks noChangeArrowheads="1"/>
            </p:cNvSpPr>
            <p:nvPr/>
          </p:nvSpPr>
          <p:spPr bwMode="auto">
            <a:xfrm>
              <a:off x="0" y="4106"/>
              <a:ext cx="5760" cy="141"/>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7" name="Rectangle 33"/>
            <p:cNvSpPr>
              <a:spLocks noChangeArrowheads="1"/>
            </p:cNvSpPr>
            <p:nvPr/>
          </p:nvSpPr>
          <p:spPr bwMode="auto">
            <a:xfrm>
              <a:off x="0" y="4179"/>
              <a:ext cx="5760" cy="141"/>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grpSp>
      <p:pic>
        <p:nvPicPr>
          <p:cNvPr id="8" name="Picture 21" descr="Katten logo_bla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4725" y="6223000"/>
            <a:ext cx="1444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15"/>
          <p:cNvSpPr>
            <a:spLocks noChangeShapeType="1"/>
          </p:cNvSpPr>
          <p:nvPr userDrawn="1"/>
        </p:nvSpPr>
        <p:spPr bwMode="auto">
          <a:xfrm>
            <a:off x="712788" y="6457950"/>
            <a:ext cx="6423025" cy="7938"/>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10" name="Group 34"/>
          <p:cNvGrpSpPr>
            <a:grpSpLocks/>
          </p:cNvGrpSpPr>
          <p:nvPr userDrawn="1"/>
        </p:nvGrpSpPr>
        <p:grpSpPr bwMode="auto">
          <a:xfrm flipV="1">
            <a:off x="0" y="0"/>
            <a:ext cx="9144000" cy="339725"/>
            <a:chOff x="0" y="4106"/>
            <a:chExt cx="5760" cy="214"/>
          </a:xfrm>
        </p:grpSpPr>
        <p:sp>
          <p:nvSpPr>
            <p:cNvPr id="11" name="Rectangle 10"/>
            <p:cNvSpPr>
              <a:spLocks noChangeArrowheads="1"/>
            </p:cNvSpPr>
            <p:nvPr userDrawn="1"/>
          </p:nvSpPr>
          <p:spPr bwMode="auto">
            <a:xfrm>
              <a:off x="0" y="4106"/>
              <a:ext cx="5760" cy="141"/>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12" name="Rectangle 11"/>
            <p:cNvSpPr>
              <a:spLocks noChangeArrowheads="1"/>
            </p:cNvSpPr>
            <p:nvPr userDrawn="1"/>
          </p:nvSpPr>
          <p:spPr bwMode="auto">
            <a:xfrm>
              <a:off x="0" y="4179"/>
              <a:ext cx="5760" cy="141"/>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grpSp>
      <p:pic>
        <p:nvPicPr>
          <p:cNvPr id="13" name="Picture 21" descr="Katten logo_black"/>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24725" y="6223000"/>
            <a:ext cx="1444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ealth Care_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34963"/>
            <a:ext cx="2514600" cy="637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p:cNvSpPr>
            <a:spLocks noGrp="1" noChangeArrowheads="1"/>
          </p:cNvSpPr>
          <p:nvPr>
            <p:ph type="ctrTitle"/>
          </p:nvPr>
        </p:nvSpPr>
        <p:spPr>
          <a:xfrm>
            <a:off x="2819400" y="1157288"/>
            <a:ext cx="5908675" cy="1390650"/>
          </a:xfrm>
          <a:prstGeom prst="rect">
            <a:avLst/>
          </a:prstGeom>
        </p:spPr>
        <p:txBody>
          <a:bodyPr/>
          <a:lstStyle>
            <a:lvl1pPr>
              <a:defRPr sz="4200">
                <a:solidFill>
                  <a:srgbClr val="023B58"/>
                </a:solidFill>
              </a:defRPr>
            </a:lvl1pPr>
          </a:lstStyle>
          <a:p>
            <a:pPr lvl="0"/>
            <a:r>
              <a:rPr lang="en-US" noProof="0"/>
              <a:t>Click to edit Master title style</a:t>
            </a:r>
            <a:endParaRPr lang="en-US" noProof="0" dirty="0"/>
          </a:p>
        </p:txBody>
      </p:sp>
      <p:sp>
        <p:nvSpPr>
          <p:cNvPr id="18" name="Rectangle 3"/>
          <p:cNvSpPr>
            <a:spLocks noGrp="1" noChangeArrowheads="1"/>
          </p:cNvSpPr>
          <p:nvPr>
            <p:ph type="subTitle" idx="1"/>
          </p:nvPr>
        </p:nvSpPr>
        <p:spPr>
          <a:xfrm>
            <a:off x="2800350" y="3440113"/>
            <a:ext cx="5211763" cy="1322387"/>
          </a:xfrm>
          <a:prstGeom prst="rect">
            <a:avLst/>
          </a:prstGeom>
        </p:spPr>
        <p:txBody>
          <a:bodyPr/>
          <a:lstStyle>
            <a:lvl1pPr marL="0" indent="0">
              <a:buFont typeface="Wingdings" pitchFamily="2" charset="2"/>
              <a:buNone/>
              <a:defRPr>
                <a:solidFill>
                  <a:schemeClr val="tx1">
                    <a:lumMod val="65000"/>
                    <a:lumOff val="35000"/>
                  </a:schemeClr>
                </a:solidFill>
              </a:defRPr>
            </a:lvl1pPr>
          </a:lstStyle>
          <a:p>
            <a:pPr lvl="0"/>
            <a:r>
              <a:rPr lang="en-US" noProof="0"/>
              <a:t>Click to edit Master subtitle style</a:t>
            </a:r>
            <a:endParaRPr lang="en-US" noProof="0" dirty="0"/>
          </a:p>
        </p:txBody>
      </p:sp>
    </p:spTree>
    <p:extLst>
      <p:ext uri="{BB962C8B-B14F-4D97-AF65-F5344CB8AC3E}">
        <p14:creationId xmlns:p14="http://schemas.microsoft.com/office/powerpoint/2010/main" val="3898528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312" y="531845"/>
            <a:ext cx="8418513" cy="5327779"/>
          </a:xfrm>
          <a:prstGeom prst="rect">
            <a:avLst/>
          </a:prstGeom>
        </p:spPr>
        <p:txBody>
          <a:bodyPr/>
          <a:lstStyle>
            <a:lvl1pPr>
              <a:buClr>
                <a:srgbClr val="004961"/>
              </a:buClr>
              <a:defRPr sz="2800" b="1"/>
            </a:lvl1pPr>
            <a:lvl2pPr>
              <a:buClr>
                <a:srgbClr val="004961"/>
              </a:buClr>
              <a:defRPr sz="2000"/>
            </a:lvl2pPr>
            <a:lvl3pPr>
              <a:buClr>
                <a:srgbClr val="004961"/>
              </a:buClr>
              <a:defRPr sz="2000"/>
            </a:lvl3pPr>
            <a:lvl4pPr>
              <a:buClr>
                <a:srgbClr val="004961"/>
              </a:buClr>
              <a:defRPr sz="2000"/>
            </a:lvl4pPr>
            <a:lvl5pPr>
              <a:buClr>
                <a:srgbClr val="004961"/>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83725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2203709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515938"/>
            <a:ext cx="8455025" cy="6794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98475" y="1703388"/>
            <a:ext cx="4132263" cy="46212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83138" y="1703388"/>
            <a:ext cx="4133850" cy="46212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450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5565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5025" cy="6794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32685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8801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7192" y="228600"/>
            <a:ext cx="8455025" cy="67945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27192" y="1295400"/>
            <a:ext cx="8418513" cy="4621212"/>
          </a:xfrm>
          <a:prstGeom prst="rect">
            <a:avLst/>
          </a:prstGeom>
        </p:spPr>
        <p:txBody>
          <a:bodyPr/>
          <a:lstStyle>
            <a:lvl1pPr>
              <a:lnSpc>
                <a:spcPct val="120000"/>
              </a:lnSpc>
              <a:spcBef>
                <a:spcPts val="600"/>
              </a:spcBef>
              <a:spcAft>
                <a:spcPts val="500"/>
              </a:spcAft>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9434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771360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172825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515938"/>
            <a:ext cx="8455025" cy="6794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98475" y="1703388"/>
            <a:ext cx="8418513" cy="4621212"/>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34870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9738" y="515938"/>
            <a:ext cx="2127250" cy="58086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515938"/>
            <a:ext cx="6230938" cy="5808662"/>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6430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1963" y="304800"/>
            <a:ext cx="8455025" cy="67945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61963" y="1371600"/>
            <a:ext cx="8418513" cy="4621212"/>
          </a:xfrm>
          <a:prstGeom prst="rect">
            <a:avLst/>
          </a:prstGeom>
        </p:spPr>
        <p:txBody>
          <a:bodyPr/>
          <a:lstStyle/>
          <a:p>
            <a:pPr lvl="0"/>
            <a:r>
              <a:rPr lang="en-US" noProof="0" dirty="0"/>
              <a:t>Click icon to add table</a:t>
            </a:r>
          </a:p>
        </p:txBody>
      </p:sp>
    </p:spTree>
    <p:extLst>
      <p:ext uri="{BB962C8B-B14F-4D97-AF65-F5344CB8AC3E}">
        <p14:creationId xmlns:p14="http://schemas.microsoft.com/office/powerpoint/2010/main" val="24662387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4" name="Line 15"/>
          <p:cNvSpPr>
            <a:spLocks noChangeShapeType="1"/>
          </p:cNvSpPr>
          <p:nvPr/>
        </p:nvSpPr>
        <p:spPr bwMode="auto">
          <a:xfrm>
            <a:off x="712788" y="6462713"/>
            <a:ext cx="6423025" cy="7937"/>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34"/>
          <p:cNvGrpSpPr>
            <a:grpSpLocks/>
          </p:cNvGrpSpPr>
          <p:nvPr/>
        </p:nvGrpSpPr>
        <p:grpSpPr bwMode="auto">
          <a:xfrm flipV="1">
            <a:off x="0" y="0"/>
            <a:ext cx="9144000" cy="339725"/>
            <a:chOff x="0" y="4106"/>
            <a:chExt cx="5760" cy="214"/>
          </a:xfrm>
        </p:grpSpPr>
        <p:sp>
          <p:nvSpPr>
            <p:cNvPr id="6" name="Rectangle 32"/>
            <p:cNvSpPr>
              <a:spLocks noChangeArrowheads="1"/>
            </p:cNvSpPr>
            <p:nvPr/>
          </p:nvSpPr>
          <p:spPr bwMode="auto">
            <a:xfrm>
              <a:off x="0" y="4106"/>
              <a:ext cx="5760" cy="141"/>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endParaRPr lang="en-US" altLang="en-US" dirty="0">
                <a:solidFill>
                  <a:srgbClr val="000000"/>
                </a:solidFill>
              </a:endParaRPr>
            </a:p>
          </p:txBody>
        </p:sp>
        <p:sp>
          <p:nvSpPr>
            <p:cNvPr id="7" name="Rectangle 33"/>
            <p:cNvSpPr>
              <a:spLocks noChangeArrowheads="1"/>
            </p:cNvSpPr>
            <p:nvPr/>
          </p:nvSpPr>
          <p:spPr bwMode="auto">
            <a:xfrm>
              <a:off x="0" y="4179"/>
              <a:ext cx="5760" cy="141"/>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endParaRPr lang="en-US" altLang="en-US" dirty="0">
                <a:solidFill>
                  <a:srgbClr val="000000"/>
                </a:solidFill>
              </a:endParaRPr>
            </a:p>
          </p:txBody>
        </p:sp>
      </p:grpSp>
      <p:pic>
        <p:nvPicPr>
          <p:cNvPr id="8" name="Picture 21" descr="Katten logo_bla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4725" y="6223000"/>
            <a:ext cx="1444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15"/>
          <p:cNvSpPr>
            <a:spLocks noChangeShapeType="1"/>
          </p:cNvSpPr>
          <p:nvPr/>
        </p:nvSpPr>
        <p:spPr bwMode="auto">
          <a:xfrm>
            <a:off x="712788" y="6457950"/>
            <a:ext cx="6423025" cy="7938"/>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 name="Group 34"/>
          <p:cNvGrpSpPr>
            <a:grpSpLocks/>
          </p:cNvGrpSpPr>
          <p:nvPr/>
        </p:nvGrpSpPr>
        <p:grpSpPr bwMode="auto">
          <a:xfrm flipV="1">
            <a:off x="0" y="0"/>
            <a:ext cx="9144000" cy="339725"/>
            <a:chOff x="0" y="4106"/>
            <a:chExt cx="5760" cy="214"/>
          </a:xfrm>
        </p:grpSpPr>
        <p:sp>
          <p:nvSpPr>
            <p:cNvPr id="11" name="Rectangle 10"/>
            <p:cNvSpPr>
              <a:spLocks noChangeArrowheads="1"/>
            </p:cNvSpPr>
            <p:nvPr/>
          </p:nvSpPr>
          <p:spPr bwMode="auto">
            <a:xfrm>
              <a:off x="0" y="4106"/>
              <a:ext cx="5760" cy="141"/>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endParaRPr lang="en-US" altLang="en-US" dirty="0">
                <a:solidFill>
                  <a:srgbClr val="000000"/>
                </a:solidFill>
              </a:endParaRPr>
            </a:p>
          </p:txBody>
        </p:sp>
        <p:sp>
          <p:nvSpPr>
            <p:cNvPr id="12" name="Rectangle 11"/>
            <p:cNvSpPr>
              <a:spLocks noChangeArrowheads="1"/>
            </p:cNvSpPr>
            <p:nvPr/>
          </p:nvSpPr>
          <p:spPr bwMode="auto">
            <a:xfrm>
              <a:off x="0" y="4179"/>
              <a:ext cx="5760" cy="141"/>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endParaRPr lang="en-US" altLang="en-US" dirty="0">
                <a:solidFill>
                  <a:srgbClr val="000000"/>
                </a:solidFill>
              </a:endParaRPr>
            </a:p>
          </p:txBody>
        </p:sp>
      </p:grpSp>
      <p:pic>
        <p:nvPicPr>
          <p:cNvPr id="13" name="Picture 21" descr="Katten logo_bla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4725" y="6223000"/>
            <a:ext cx="14446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ealth Care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4963"/>
            <a:ext cx="2514600" cy="637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p:cNvSpPr>
            <a:spLocks noGrp="1" noChangeArrowheads="1"/>
          </p:cNvSpPr>
          <p:nvPr>
            <p:ph type="ctrTitle"/>
          </p:nvPr>
        </p:nvSpPr>
        <p:spPr>
          <a:xfrm>
            <a:off x="2819400" y="1157288"/>
            <a:ext cx="5908675" cy="1390650"/>
          </a:xfrm>
        </p:spPr>
        <p:txBody>
          <a:bodyPr/>
          <a:lstStyle>
            <a:lvl1pPr>
              <a:defRPr sz="2500">
                <a:solidFill>
                  <a:srgbClr val="023B58"/>
                </a:solidFill>
              </a:defRPr>
            </a:lvl1pPr>
          </a:lstStyle>
          <a:p>
            <a:pPr lvl="0"/>
            <a:r>
              <a:rPr lang="en-US" noProof="0" dirty="0"/>
              <a:t>Click to edit Master title style</a:t>
            </a:r>
          </a:p>
        </p:txBody>
      </p:sp>
      <p:sp>
        <p:nvSpPr>
          <p:cNvPr id="18" name="Rectangle 3"/>
          <p:cNvSpPr>
            <a:spLocks noGrp="1" noChangeArrowheads="1"/>
          </p:cNvSpPr>
          <p:nvPr>
            <p:ph type="subTitle" idx="1"/>
          </p:nvPr>
        </p:nvSpPr>
        <p:spPr>
          <a:xfrm>
            <a:off x="2800350" y="3440113"/>
            <a:ext cx="5211763" cy="1322387"/>
          </a:xfrm>
          <a:prstGeom prst="rect">
            <a:avLst/>
          </a:prstGeom>
        </p:spPr>
        <p:txBody>
          <a:bodyPr/>
          <a:lstStyle>
            <a:lvl1pPr marL="0" indent="0">
              <a:buFont typeface="Wingdings" pitchFamily="2" charset="2"/>
              <a:buNone/>
              <a:defRPr sz="2000">
                <a:solidFill>
                  <a:schemeClr val="tx1">
                    <a:lumMod val="65000"/>
                    <a:lumOff val="35000"/>
                  </a:schemeClr>
                </a:solidFill>
              </a:defRPr>
            </a:lvl1pPr>
          </a:lstStyle>
          <a:p>
            <a:pPr lvl="0"/>
            <a:r>
              <a:rPr lang="en-US" noProof="0" dirty="0"/>
              <a:t>Click to edit Master subtitle style</a:t>
            </a:r>
          </a:p>
        </p:txBody>
      </p:sp>
    </p:spTree>
    <p:extLst>
      <p:ext uri="{BB962C8B-B14F-4D97-AF65-F5344CB8AC3E}">
        <p14:creationId xmlns:p14="http://schemas.microsoft.com/office/powerpoint/2010/main" val="1283658958"/>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0680" y="228600"/>
            <a:ext cx="8455025" cy="67945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390680" y="1416698"/>
            <a:ext cx="8418513" cy="4621212"/>
          </a:xfrm>
          <a:prstGeom prst="rect">
            <a:avLst/>
          </a:prstGeom>
        </p:spPr>
        <p:txBody>
          <a:bodyPr/>
          <a:lstStyle>
            <a:lvl1pPr>
              <a:lnSpc>
                <a:spcPct val="120000"/>
              </a:lnSpc>
              <a:spcBef>
                <a:spcPts val="600"/>
              </a:spcBef>
              <a:spcAft>
                <a:spcPts val="500"/>
              </a:spcAft>
              <a:defRPr sz="2000"/>
            </a:lvl1pPr>
            <a:lvl2pPr>
              <a:lnSpc>
                <a:spcPct val="120000"/>
              </a:lnSpc>
              <a:spcBef>
                <a:spcPts val="0"/>
              </a:spcBef>
              <a:defRPr sz="2000"/>
            </a:lvl2pPr>
            <a:lvl3pPr>
              <a:lnSpc>
                <a:spcPct val="120000"/>
              </a:lnSpc>
              <a:spcBef>
                <a:spcPts val="0"/>
              </a:spcBef>
              <a:defRPr sz="2000"/>
            </a:lvl3pPr>
            <a:lvl4pPr>
              <a:lnSpc>
                <a:spcPct val="120000"/>
              </a:lnSpc>
              <a:spcBef>
                <a:spcPts val="0"/>
              </a:spcBef>
              <a:defRPr sz="2000"/>
            </a:lvl4pPr>
            <a:lvl5pPr>
              <a:lnSpc>
                <a:spcPct val="120000"/>
              </a:lnSpc>
              <a:spcBef>
                <a:spcPts val="0"/>
              </a:spcBef>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53248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255767400"/>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515938"/>
            <a:ext cx="8455025" cy="6794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98475" y="1703388"/>
            <a:ext cx="4132263" cy="46212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83138" y="1703388"/>
            <a:ext cx="4133850" cy="46212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7743840"/>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2327152"/>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16683611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5025" cy="6794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039262577"/>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3223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000256579"/>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530532638"/>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515938"/>
            <a:ext cx="8455025" cy="6794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98475" y="1703388"/>
            <a:ext cx="8418513" cy="4621212"/>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1596377"/>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9738" y="515938"/>
            <a:ext cx="2127250" cy="58086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515938"/>
            <a:ext cx="6230938" cy="5808662"/>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8532086"/>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1963" y="304800"/>
            <a:ext cx="8455025" cy="67945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61963" y="1371600"/>
            <a:ext cx="8418513" cy="4621212"/>
          </a:xfrm>
          <a:prstGeom prst="rect">
            <a:avLst/>
          </a:prstGeom>
        </p:spPr>
        <p:txBody>
          <a:bodyPr/>
          <a:lstStyle/>
          <a:p>
            <a:pPr lvl="0"/>
            <a:r>
              <a:rPr lang="en-US" noProof="0" dirty="0"/>
              <a:t>Click icon to add table</a:t>
            </a:r>
          </a:p>
        </p:txBody>
      </p:sp>
    </p:spTree>
    <p:extLst>
      <p:ext uri="{BB962C8B-B14F-4D97-AF65-F5344CB8AC3E}">
        <p14:creationId xmlns:p14="http://schemas.microsoft.com/office/powerpoint/2010/main" val="2615550158"/>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077477-00D7-426B-A5D7-7782485A7C4C}"/>
              </a:ext>
            </a:extLst>
          </p:cNvPr>
          <p:cNvSpPr>
            <a:spLocks noGrp="1"/>
          </p:cNvSpPr>
          <p:nvPr>
            <p:ph type="dt" sz="half" idx="10"/>
          </p:nvPr>
        </p:nvSpPr>
        <p:spPr/>
        <p:txBody>
          <a:bodyPr/>
          <a:lstStyle>
            <a:lvl1pPr eaLnBrk="1" fontAlgn="auto" hangingPunct="1">
              <a:spcBef>
                <a:spcPts val="0"/>
              </a:spcBef>
              <a:spcAft>
                <a:spcPts val="0"/>
              </a:spcAft>
              <a:defRPr>
                <a:solidFill>
                  <a:prstClr val="black">
                    <a:tint val="75000"/>
                  </a:prstClr>
                </a:solidFill>
              </a:defRPr>
            </a:lvl1pPr>
          </a:lstStyle>
          <a:p>
            <a:pPr>
              <a:defRPr/>
            </a:pPr>
            <a:fld id="{C6BE50AE-E84A-46E0-8024-FB44E8B6F321}" type="datetimeFigureOut">
              <a:rPr lang="en-US"/>
              <a:pPr>
                <a:defRPr/>
              </a:pPr>
              <a:t>6/17/2019</a:t>
            </a:fld>
            <a:endParaRPr lang="en-US"/>
          </a:p>
        </p:txBody>
      </p:sp>
      <p:sp>
        <p:nvSpPr>
          <p:cNvPr id="6" name="Footer Placeholder 5">
            <a:extLst>
              <a:ext uri="{FF2B5EF4-FFF2-40B4-BE49-F238E27FC236}">
                <a16:creationId xmlns:a16="http://schemas.microsoft.com/office/drawing/2014/main" id="{0664B91A-500C-46B8-8096-267873B0F054}"/>
              </a:ext>
            </a:extLst>
          </p:cNvPr>
          <p:cNvSpPr>
            <a:spLocks noGrp="1"/>
          </p:cNvSpPr>
          <p:nvPr>
            <p:ph type="ftr" sz="quarter" idx="11"/>
          </p:nvPr>
        </p:nvSpPr>
        <p:spPr/>
        <p:txBody>
          <a:bodyPr/>
          <a:lstStyle>
            <a:lvl1pPr eaLnBrk="1" fontAlgn="auto" hangingPunct="1">
              <a:spcBef>
                <a:spcPts val="0"/>
              </a:spcBef>
              <a:spcAft>
                <a:spcPts val="0"/>
              </a:spcAft>
              <a:defRPr>
                <a:solidFill>
                  <a:prstClr val="black">
                    <a:tint val="75000"/>
                  </a:prstClr>
                </a:solidFill>
              </a:defRPr>
            </a:lvl1pPr>
          </a:lstStyle>
          <a:p>
            <a:pPr>
              <a:defRPr/>
            </a:pPr>
            <a:endParaRPr lang="en-US"/>
          </a:p>
        </p:txBody>
      </p:sp>
      <p:sp>
        <p:nvSpPr>
          <p:cNvPr id="7" name="Slide Number Placeholder 6">
            <a:extLst>
              <a:ext uri="{FF2B5EF4-FFF2-40B4-BE49-F238E27FC236}">
                <a16:creationId xmlns:a16="http://schemas.microsoft.com/office/drawing/2014/main" id="{CE5D8769-7A38-42E3-8522-6C519A97608B}"/>
              </a:ext>
            </a:extLst>
          </p:cNvPr>
          <p:cNvSpPr>
            <a:spLocks noGrp="1"/>
          </p:cNvSpPr>
          <p:nvPr>
            <p:ph type="sldNum" sz="quarter" idx="12"/>
          </p:nvPr>
        </p:nvSpPr>
        <p:spPr/>
        <p:txBody>
          <a:bodyPr/>
          <a:lstStyle>
            <a:lvl1pPr eaLnBrk="1" fontAlgn="auto" hangingPunct="1">
              <a:spcBef>
                <a:spcPts val="0"/>
              </a:spcBef>
              <a:spcAft>
                <a:spcPts val="0"/>
              </a:spcAft>
              <a:defRPr>
                <a:solidFill>
                  <a:prstClr val="black">
                    <a:tint val="75000"/>
                  </a:prstClr>
                </a:solidFill>
              </a:defRPr>
            </a:lvl1pPr>
          </a:lstStyle>
          <a:p>
            <a:pPr>
              <a:defRPr/>
            </a:pPr>
            <a:fld id="{2BF17932-B2CB-4496-9397-DEAE3C252344}" type="slidenum">
              <a:rPr lang="en-US"/>
              <a:pPr>
                <a:defRPr/>
              </a:pPr>
              <a:t>‹#›</a:t>
            </a:fld>
            <a:endParaRPr lang="en-US"/>
          </a:p>
        </p:txBody>
      </p:sp>
    </p:spTree>
    <p:extLst>
      <p:ext uri="{BB962C8B-B14F-4D97-AF65-F5344CB8AC3E}">
        <p14:creationId xmlns:p14="http://schemas.microsoft.com/office/powerpoint/2010/main" val="21132740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1F6443-9AFB-4879-B7D4-D1901848B55F}"/>
              </a:ext>
            </a:extLst>
          </p:cNvPr>
          <p:cNvSpPr>
            <a:spLocks noGrp="1"/>
          </p:cNvSpPr>
          <p:nvPr>
            <p:ph type="dt" sz="half" idx="10"/>
          </p:nvPr>
        </p:nvSpPr>
        <p:spPr/>
        <p:txBody>
          <a:bodyPr/>
          <a:lstStyle>
            <a:lvl1pPr eaLnBrk="1" hangingPunct="1">
              <a:defRPr>
                <a:solidFill>
                  <a:prstClr val="black">
                    <a:tint val="75000"/>
                  </a:prstClr>
                </a:solidFill>
              </a:defRPr>
            </a:lvl1pPr>
          </a:lstStyle>
          <a:p>
            <a:pPr>
              <a:defRPr/>
            </a:pPr>
            <a:fld id="{F39A69D2-89C6-4219-B378-11B84A5B2B16}" type="datetimeFigureOut">
              <a:rPr lang="en-US"/>
              <a:pPr>
                <a:defRPr/>
              </a:pPr>
              <a:t>6/17/2019</a:t>
            </a:fld>
            <a:endParaRPr lang="en-US"/>
          </a:p>
        </p:txBody>
      </p:sp>
      <p:sp>
        <p:nvSpPr>
          <p:cNvPr id="5" name="Footer Placeholder 4">
            <a:extLst>
              <a:ext uri="{FF2B5EF4-FFF2-40B4-BE49-F238E27FC236}">
                <a16:creationId xmlns:a16="http://schemas.microsoft.com/office/drawing/2014/main" id="{BE07E3AC-B7D3-46C3-A2DC-63660C16AF82}"/>
              </a:ext>
            </a:extLst>
          </p:cNvPr>
          <p:cNvSpPr>
            <a:spLocks noGrp="1"/>
          </p:cNvSpPr>
          <p:nvPr>
            <p:ph type="ftr" sz="quarter" idx="11"/>
          </p:nvPr>
        </p:nvSpPr>
        <p:spPr/>
        <p:txBody>
          <a:bodyPr/>
          <a:lstStyle>
            <a:lvl1pPr eaLnBrk="1" hangingPunct="1">
              <a:defRPr>
                <a:solidFill>
                  <a:prstClr val="white"/>
                </a:solidFill>
              </a:defRPr>
            </a:lvl1pPr>
          </a:lstStyle>
          <a:p>
            <a:pPr>
              <a:defRPr/>
            </a:pPr>
            <a:endParaRPr lang="en-US"/>
          </a:p>
        </p:txBody>
      </p:sp>
      <p:sp>
        <p:nvSpPr>
          <p:cNvPr id="6" name="Slide Number Placeholder 5">
            <a:extLst>
              <a:ext uri="{FF2B5EF4-FFF2-40B4-BE49-F238E27FC236}">
                <a16:creationId xmlns:a16="http://schemas.microsoft.com/office/drawing/2014/main" id="{6F1BF6B4-17D2-4556-B506-304CE958690E}"/>
              </a:ext>
            </a:extLst>
          </p:cNvPr>
          <p:cNvSpPr>
            <a:spLocks noGrp="1"/>
          </p:cNvSpPr>
          <p:nvPr>
            <p:ph type="sldNum" sz="quarter" idx="12"/>
          </p:nvPr>
        </p:nvSpPr>
        <p:spPr/>
        <p:txBody>
          <a:bodyPr/>
          <a:lstStyle>
            <a:lvl1pPr eaLnBrk="1" hangingPunct="1">
              <a:defRPr>
                <a:solidFill>
                  <a:prstClr val="black">
                    <a:tint val="75000"/>
                  </a:prstClr>
                </a:solidFill>
              </a:defRPr>
            </a:lvl1pPr>
          </a:lstStyle>
          <a:p>
            <a:pPr>
              <a:defRPr/>
            </a:pPr>
            <a:fld id="{6F59B67E-E204-42CB-A794-9660FE9F6E7D}" type="slidenum">
              <a:rPr lang="en-US"/>
              <a:pPr>
                <a:defRPr/>
              </a:pPr>
              <a:t>‹#›</a:t>
            </a:fld>
            <a:endParaRPr lang="en-US"/>
          </a:p>
        </p:txBody>
      </p:sp>
    </p:spTree>
    <p:extLst>
      <p:ext uri="{BB962C8B-B14F-4D97-AF65-F5344CB8AC3E}">
        <p14:creationId xmlns:p14="http://schemas.microsoft.com/office/powerpoint/2010/main" val="36967199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1" y="1825625"/>
            <a:ext cx="38862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0BFE5D-6241-41CF-9218-7E2117DD77E8}"/>
              </a:ext>
            </a:extLst>
          </p:cNvPr>
          <p:cNvSpPr>
            <a:spLocks noGrp="1"/>
          </p:cNvSpPr>
          <p:nvPr>
            <p:ph type="dt" sz="half" idx="10"/>
          </p:nvPr>
        </p:nvSpPr>
        <p:spPr/>
        <p:txBody>
          <a:bodyPr/>
          <a:lstStyle>
            <a:lvl1pPr eaLnBrk="1" fontAlgn="auto" hangingPunct="1">
              <a:spcBef>
                <a:spcPts val="0"/>
              </a:spcBef>
              <a:spcAft>
                <a:spcPts val="0"/>
              </a:spcAft>
              <a:defRPr>
                <a:solidFill>
                  <a:prstClr val="black">
                    <a:tint val="75000"/>
                  </a:prstClr>
                </a:solidFill>
              </a:defRPr>
            </a:lvl1pPr>
          </a:lstStyle>
          <a:p>
            <a:pPr defTabSz="914377">
              <a:defRPr/>
            </a:pPr>
            <a:fld id="{4CE3AC6E-06C1-49C5-8954-E30C88D9673C}" type="datetimeFigureOut">
              <a:rPr lang="en-US" smtClean="0">
                <a:ea typeface="MS PGothic" panose="020B0600070205080204" pitchFamily="34" charset="-128"/>
              </a:rPr>
              <a:pPr defTabSz="914377">
                <a:defRPr/>
              </a:pPr>
              <a:t>6/17/2019</a:t>
            </a:fld>
            <a:endParaRPr lang="en-US">
              <a:ea typeface="MS PGothic" panose="020B0600070205080204" pitchFamily="34" charset="-128"/>
            </a:endParaRPr>
          </a:p>
        </p:txBody>
      </p:sp>
      <p:sp>
        <p:nvSpPr>
          <p:cNvPr id="6" name="Footer Placeholder 5">
            <a:extLst>
              <a:ext uri="{FF2B5EF4-FFF2-40B4-BE49-F238E27FC236}">
                <a16:creationId xmlns:a16="http://schemas.microsoft.com/office/drawing/2014/main" id="{29B4D3B8-8881-4068-B816-282265107C7A}"/>
              </a:ext>
            </a:extLst>
          </p:cNvPr>
          <p:cNvSpPr>
            <a:spLocks noGrp="1"/>
          </p:cNvSpPr>
          <p:nvPr>
            <p:ph type="ftr" sz="quarter" idx="11"/>
          </p:nvPr>
        </p:nvSpPr>
        <p:spPr/>
        <p:txBody>
          <a:bodyPr/>
          <a:lstStyle>
            <a:lvl1pPr eaLnBrk="1" fontAlgn="auto" hangingPunct="1">
              <a:spcBef>
                <a:spcPts val="0"/>
              </a:spcBef>
              <a:spcAft>
                <a:spcPts val="0"/>
              </a:spcAft>
              <a:defRPr>
                <a:solidFill>
                  <a:prstClr val="black">
                    <a:tint val="75000"/>
                  </a:prstClr>
                </a:solidFill>
              </a:defRPr>
            </a:lvl1pPr>
          </a:lstStyle>
          <a:p>
            <a:pPr defTabSz="914377">
              <a:defRPr/>
            </a:pPr>
            <a:endParaRPr lang="en-US">
              <a:ea typeface="MS PGothic" panose="020B0600070205080204" pitchFamily="34" charset="-128"/>
            </a:endParaRPr>
          </a:p>
        </p:txBody>
      </p:sp>
      <p:sp>
        <p:nvSpPr>
          <p:cNvPr id="7" name="Slide Number Placeholder 6">
            <a:extLst>
              <a:ext uri="{FF2B5EF4-FFF2-40B4-BE49-F238E27FC236}">
                <a16:creationId xmlns:a16="http://schemas.microsoft.com/office/drawing/2014/main" id="{075797A9-6D8B-40C9-A951-866FBF150BD4}"/>
              </a:ext>
            </a:extLst>
          </p:cNvPr>
          <p:cNvSpPr>
            <a:spLocks noGrp="1"/>
          </p:cNvSpPr>
          <p:nvPr>
            <p:ph type="sldNum" sz="quarter" idx="12"/>
          </p:nvPr>
        </p:nvSpPr>
        <p:spPr/>
        <p:txBody>
          <a:bodyPr/>
          <a:lstStyle>
            <a:lvl1pPr eaLnBrk="1" fontAlgn="auto" hangingPunct="1">
              <a:spcBef>
                <a:spcPts val="0"/>
              </a:spcBef>
              <a:spcAft>
                <a:spcPts val="0"/>
              </a:spcAft>
              <a:defRPr>
                <a:solidFill>
                  <a:prstClr val="black">
                    <a:tint val="75000"/>
                  </a:prstClr>
                </a:solidFill>
              </a:defRPr>
            </a:lvl1pPr>
          </a:lstStyle>
          <a:p>
            <a:pPr defTabSz="914377">
              <a:defRPr/>
            </a:pPr>
            <a:fld id="{59A4EF4D-6085-4F9E-B5BF-8497CAB8620C}" type="slidenum">
              <a:rPr lang="en-US" smtClean="0">
                <a:ea typeface="MS PGothic" panose="020B0600070205080204" pitchFamily="34" charset="-128"/>
              </a:rPr>
              <a:pPr defTabSz="914377">
                <a:defRPr/>
              </a:pPr>
              <a:t>‹#›</a:t>
            </a:fld>
            <a:endParaRPr lang="en-US">
              <a:ea typeface="MS PGothic" panose="020B0600070205080204" pitchFamily="34" charset="-128"/>
            </a:endParaRPr>
          </a:p>
        </p:txBody>
      </p:sp>
    </p:spTree>
    <p:extLst>
      <p:ext uri="{BB962C8B-B14F-4D97-AF65-F5344CB8AC3E}">
        <p14:creationId xmlns:p14="http://schemas.microsoft.com/office/powerpoint/2010/main" val="1506525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515938"/>
            <a:ext cx="8455025" cy="6794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98475" y="1703388"/>
            <a:ext cx="4132263" cy="46212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83138" y="1703388"/>
            <a:ext cx="4133850" cy="462121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1956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5475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455025" cy="6794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00118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047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110561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959420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3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60541" y="263858"/>
            <a:ext cx="8610600" cy="909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Line 20"/>
          <p:cNvSpPr>
            <a:spLocks noChangeShapeType="1"/>
          </p:cNvSpPr>
          <p:nvPr/>
        </p:nvSpPr>
        <p:spPr bwMode="auto">
          <a:xfrm flipV="1">
            <a:off x="152400" y="1297121"/>
            <a:ext cx="8867775" cy="0"/>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 name="Rectangle 21"/>
          <p:cNvSpPr>
            <a:spLocks noChangeArrowheads="1"/>
          </p:cNvSpPr>
          <p:nvPr/>
        </p:nvSpPr>
        <p:spPr bwMode="gray">
          <a:xfrm>
            <a:off x="0" y="6518275"/>
            <a:ext cx="9144000" cy="223838"/>
          </a:xfrm>
          <a:prstGeom prst="rect">
            <a:avLst/>
          </a:prstGeom>
          <a:solidFill>
            <a:srgbClr val="BEA52F"/>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16" name="Rectangle 22"/>
          <p:cNvSpPr>
            <a:spLocks noChangeArrowheads="1"/>
          </p:cNvSpPr>
          <p:nvPr/>
        </p:nvSpPr>
        <p:spPr bwMode="gray">
          <a:xfrm>
            <a:off x="0" y="6634163"/>
            <a:ext cx="9144000" cy="223837"/>
          </a:xfrm>
          <a:prstGeom prst="rect">
            <a:avLst/>
          </a:prstGeom>
          <a:solidFill>
            <a:srgbClr val="023B58"/>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17" name="Rectangle 23"/>
          <p:cNvSpPr>
            <a:spLocks noChangeArrowheads="1"/>
          </p:cNvSpPr>
          <p:nvPr/>
        </p:nvSpPr>
        <p:spPr bwMode="gray">
          <a:xfrm>
            <a:off x="0" y="6510338"/>
            <a:ext cx="942975" cy="347662"/>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18" name="Text Box 24"/>
          <p:cNvSpPr txBox="1">
            <a:spLocks noChangeArrowheads="1"/>
          </p:cNvSpPr>
          <p:nvPr/>
        </p:nvSpPr>
        <p:spPr bwMode="gray">
          <a:xfrm>
            <a:off x="58738" y="6626225"/>
            <a:ext cx="828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fld id="{30C9B8EE-9073-4494-B252-C2567BD5269A}" type="slidenum">
              <a:rPr lang="en-US" sz="900" b="1" smtClean="0">
                <a:solidFill>
                  <a:srgbClr val="FFFFFF"/>
                </a:solidFill>
              </a:rPr>
              <a:pPr eaLnBrk="1" hangingPunct="1">
                <a:spcBef>
                  <a:spcPct val="50000"/>
                </a:spcBef>
                <a:defRPr/>
              </a:pPr>
              <a:t>‹#›</a:t>
            </a:fld>
            <a:endParaRPr lang="en-US" sz="900" b="1" dirty="0">
              <a:solidFill>
                <a:srgbClr val="FFFFFF"/>
              </a:solidFill>
            </a:endParaRPr>
          </a:p>
        </p:txBody>
      </p:sp>
      <p:grpSp>
        <p:nvGrpSpPr>
          <p:cNvPr id="1032" name="Group 27"/>
          <p:cNvGrpSpPr>
            <a:grpSpLocks/>
          </p:cNvGrpSpPr>
          <p:nvPr/>
        </p:nvGrpSpPr>
        <p:grpSpPr bwMode="auto">
          <a:xfrm flipV="1">
            <a:off x="0" y="0"/>
            <a:ext cx="9144000" cy="142875"/>
            <a:chOff x="0" y="4106"/>
            <a:chExt cx="5760" cy="214"/>
          </a:xfrm>
        </p:grpSpPr>
        <p:sp>
          <p:nvSpPr>
            <p:cNvPr id="20" name="Rectangle 28"/>
            <p:cNvSpPr>
              <a:spLocks noChangeArrowheads="1"/>
            </p:cNvSpPr>
            <p:nvPr/>
          </p:nvSpPr>
          <p:spPr bwMode="gray">
            <a:xfrm>
              <a:off x="0" y="4106"/>
              <a:ext cx="5760" cy="140"/>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21" name="Rectangle 29"/>
            <p:cNvSpPr>
              <a:spLocks noChangeArrowheads="1"/>
            </p:cNvSpPr>
            <p:nvPr/>
          </p:nvSpPr>
          <p:spPr bwMode="gray">
            <a:xfrm>
              <a:off x="0" y="4180"/>
              <a:ext cx="5760" cy="140"/>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grpSp>
      <p:sp>
        <p:nvSpPr>
          <p:cNvPr id="1033" name="Rectangle 3"/>
          <p:cNvSpPr>
            <a:spLocks noGrp="1" noChangeArrowheads="1"/>
          </p:cNvSpPr>
          <p:nvPr>
            <p:ph type="body" idx="1"/>
          </p:nvPr>
        </p:nvSpPr>
        <p:spPr bwMode="auto">
          <a:xfrm>
            <a:off x="356585" y="1425709"/>
            <a:ext cx="8418513" cy="4670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1034" name="Picture 2" descr="Katten logo_blac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34313" y="6018213"/>
            <a:ext cx="10969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0"/>
          <p:cNvSpPr>
            <a:spLocks noChangeShapeType="1"/>
          </p:cNvSpPr>
          <p:nvPr userDrawn="1"/>
        </p:nvSpPr>
        <p:spPr bwMode="auto">
          <a:xfrm>
            <a:off x="152400" y="1271855"/>
            <a:ext cx="8867775" cy="9720"/>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 name="Rectangle 21"/>
          <p:cNvSpPr>
            <a:spLocks noChangeArrowheads="1"/>
          </p:cNvSpPr>
          <p:nvPr userDrawn="1"/>
        </p:nvSpPr>
        <p:spPr bwMode="gray">
          <a:xfrm>
            <a:off x="0" y="6518275"/>
            <a:ext cx="9144000" cy="223838"/>
          </a:xfrm>
          <a:prstGeom prst="rect">
            <a:avLst/>
          </a:prstGeom>
          <a:solidFill>
            <a:srgbClr val="BEA52F"/>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19" name="Rectangle 22"/>
          <p:cNvSpPr>
            <a:spLocks noChangeArrowheads="1"/>
          </p:cNvSpPr>
          <p:nvPr userDrawn="1"/>
        </p:nvSpPr>
        <p:spPr bwMode="gray">
          <a:xfrm>
            <a:off x="0" y="6634163"/>
            <a:ext cx="9144000" cy="223837"/>
          </a:xfrm>
          <a:prstGeom prst="rect">
            <a:avLst/>
          </a:prstGeom>
          <a:solidFill>
            <a:srgbClr val="023B58"/>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22" name="Rectangle 23"/>
          <p:cNvSpPr>
            <a:spLocks noChangeArrowheads="1"/>
          </p:cNvSpPr>
          <p:nvPr userDrawn="1"/>
        </p:nvSpPr>
        <p:spPr bwMode="gray">
          <a:xfrm>
            <a:off x="0" y="6510338"/>
            <a:ext cx="942975" cy="347662"/>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23" name="Text Box 24"/>
          <p:cNvSpPr txBox="1">
            <a:spLocks noChangeArrowheads="1"/>
          </p:cNvSpPr>
          <p:nvPr userDrawn="1"/>
        </p:nvSpPr>
        <p:spPr bwMode="gray">
          <a:xfrm>
            <a:off x="58738" y="6626225"/>
            <a:ext cx="828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fld id="{30C9B8EE-9073-4494-B252-C2567BD5269A}" type="slidenum">
              <a:rPr lang="en-US" sz="900" b="1" smtClean="0">
                <a:solidFill>
                  <a:srgbClr val="FFFFFF"/>
                </a:solidFill>
              </a:rPr>
              <a:pPr eaLnBrk="1" hangingPunct="1">
                <a:spcBef>
                  <a:spcPct val="50000"/>
                </a:spcBef>
                <a:defRPr/>
              </a:pPr>
              <a:t>‹#›</a:t>
            </a:fld>
            <a:endParaRPr lang="en-US" sz="900" b="1" dirty="0">
              <a:solidFill>
                <a:srgbClr val="FFFFFF"/>
              </a:solidFill>
            </a:endParaRPr>
          </a:p>
        </p:txBody>
      </p:sp>
      <p:grpSp>
        <p:nvGrpSpPr>
          <p:cNvPr id="24" name="Group 27"/>
          <p:cNvGrpSpPr>
            <a:grpSpLocks/>
          </p:cNvGrpSpPr>
          <p:nvPr userDrawn="1"/>
        </p:nvGrpSpPr>
        <p:grpSpPr bwMode="auto">
          <a:xfrm flipV="1">
            <a:off x="0" y="0"/>
            <a:ext cx="9144000" cy="142875"/>
            <a:chOff x="0" y="4106"/>
            <a:chExt cx="5760" cy="214"/>
          </a:xfrm>
        </p:grpSpPr>
        <p:sp>
          <p:nvSpPr>
            <p:cNvPr id="25" name="Rectangle 28"/>
            <p:cNvSpPr>
              <a:spLocks noChangeArrowheads="1"/>
            </p:cNvSpPr>
            <p:nvPr userDrawn="1"/>
          </p:nvSpPr>
          <p:spPr bwMode="gray">
            <a:xfrm>
              <a:off x="0" y="4106"/>
              <a:ext cx="5760" cy="140"/>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26" name="Rectangle 29"/>
            <p:cNvSpPr>
              <a:spLocks noChangeArrowheads="1"/>
            </p:cNvSpPr>
            <p:nvPr userDrawn="1"/>
          </p:nvSpPr>
          <p:spPr bwMode="gray">
            <a:xfrm>
              <a:off x="0" y="4180"/>
              <a:ext cx="5760" cy="140"/>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grpSp>
      <p:pic>
        <p:nvPicPr>
          <p:cNvPr id="27" name="Picture 2" descr="Katten logo_black"/>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834313" y="6018213"/>
            <a:ext cx="10969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7800916"/>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Lst>
  <p:txStyles>
    <p:titleStyle>
      <a:lvl1pPr algn="l" rtl="0" eaLnBrk="1" fontAlgn="base" hangingPunct="1">
        <a:spcBef>
          <a:spcPct val="0"/>
        </a:spcBef>
        <a:spcAft>
          <a:spcPct val="0"/>
        </a:spcAft>
        <a:defRPr sz="3000" b="1">
          <a:solidFill>
            <a:srgbClr val="004961"/>
          </a:solidFill>
          <a:latin typeface="+mj-lt"/>
          <a:ea typeface="+mj-ea"/>
          <a:cs typeface="+mj-cs"/>
        </a:defRPr>
      </a:lvl1pPr>
      <a:lvl2pPr algn="l" rtl="0" eaLnBrk="1" fontAlgn="base" hangingPunct="1">
        <a:spcBef>
          <a:spcPct val="0"/>
        </a:spcBef>
        <a:spcAft>
          <a:spcPct val="0"/>
        </a:spcAft>
        <a:defRPr sz="3500" b="1">
          <a:solidFill>
            <a:srgbClr val="004961"/>
          </a:solidFill>
          <a:latin typeface="Arial" charset="0"/>
        </a:defRPr>
      </a:lvl2pPr>
      <a:lvl3pPr algn="l" rtl="0" eaLnBrk="1" fontAlgn="base" hangingPunct="1">
        <a:spcBef>
          <a:spcPct val="0"/>
        </a:spcBef>
        <a:spcAft>
          <a:spcPct val="0"/>
        </a:spcAft>
        <a:defRPr sz="3500" b="1">
          <a:solidFill>
            <a:srgbClr val="004961"/>
          </a:solidFill>
          <a:latin typeface="Arial" charset="0"/>
        </a:defRPr>
      </a:lvl3pPr>
      <a:lvl4pPr algn="l" rtl="0" eaLnBrk="1" fontAlgn="base" hangingPunct="1">
        <a:spcBef>
          <a:spcPct val="0"/>
        </a:spcBef>
        <a:spcAft>
          <a:spcPct val="0"/>
        </a:spcAft>
        <a:defRPr sz="3500" b="1">
          <a:solidFill>
            <a:srgbClr val="004961"/>
          </a:solidFill>
          <a:latin typeface="Arial" charset="0"/>
        </a:defRPr>
      </a:lvl4pPr>
      <a:lvl5pPr algn="l" rtl="0" eaLnBrk="1" fontAlgn="base" hangingPunct="1">
        <a:spcBef>
          <a:spcPct val="0"/>
        </a:spcBef>
        <a:spcAft>
          <a:spcPct val="0"/>
        </a:spcAft>
        <a:defRPr sz="3500" b="1">
          <a:solidFill>
            <a:srgbClr val="004961"/>
          </a:solidFill>
          <a:latin typeface="Arial" charset="0"/>
        </a:defRPr>
      </a:lvl5pPr>
      <a:lvl6pPr marL="457200" algn="l" rtl="0" eaLnBrk="1" fontAlgn="base" hangingPunct="1">
        <a:spcBef>
          <a:spcPct val="0"/>
        </a:spcBef>
        <a:spcAft>
          <a:spcPct val="0"/>
        </a:spcAft>
        <a:defRPr sz="3500" b="1">
          <a:solidFill>
            <a:srgbClr val="004961"/>
          </a:solidFill>
          <a:latin typeface="Arial" charset="0"/>
        </a:defRPr>
      </a:lvl6pPr>
      <a:lvl7pPr marL="914400" algn="l" rtl="0" eaLnBrk="1" fontAlgn="base" hangingPunct="1">
        <a:spcBef>
          <a:spcPct val="0"/>
        </a:spcBef>
        <a:spcAft>
          <a:spcPct val="0"/>
        </a:spcAft>
        <a:defRPr sz="3500" b="1">
          <a:solidFill>
            <a:srgbClr val="004961"/>
          </a:solidFill>
          <a:latin typeface="Arial" charset="0"/>
        </a:defRPr>
      </a:lvl7pPr>
      <a:lvl8pPr marL="1371600" algn="l" rtl="0" eaLnBrk="1" fontAlgn="base" hangingPunct="1">
        <a:spcBef>
          <a:spcPct val="0"/>
        </a:spcBef>
        <a:spcAft>
          <a:spcPct val="0"/>
        </a:spcAft>
        <a:defRPr sz="3500" b="1">
          <a:solidFill>
            <a:srgbClr val="004961"/>
          </a:solidFill>
          <a:latin typeface="Arial" charset="0"/>
        </a:defRPr>
      </a:lvl8pPr>
      <a:lvl9pPr marL="1828800" algn="l" rtl="0" eaLnBrk="1" fontAlgn="base" hangingPunct="1">
        <a:spcBef>
          <a:spcPct val="0"/>
        </a:spcBef>
        <a:spcAft>
          <a:spcPct val="0"/>
        </a:spcAft>
        <a:defRPr sz="3500" b="1">
          <a:solidFill>
            <a:srgbClr val="004961"/>
          </a:solidFill>
          <a:latin typeface="Arial" charset="0"/>
        </a:defRPr>
      </a:lvl9pPr>
    </p:titleStyle>
    <p:bodyStyle>
      <a:lvl1pPr marL="342900" indent="-342900" algn="l" rtl="0" eaLnBrk="1" fontAlgn="base" hangingPunct="1">
        <a:spcBef>
          <a:spcPct val="30000"/>
        </a:spcBef>
        <a:spcAft>
          <a:spcPct val="25000"/>
        </a:spcAft>
        <a:buClrTx/>
        <a:buFont typeface="Wingdings" pitchFamily="2" charset="2"/>
        <a:buChar char="§"/>
        <a:defRPr sz="1800">
          <a:solidFill>
            <a:schemeClr val="tx1"/>
          </a:solidFill>
          <a:latin typeface="+mn-lt"/>
          <a:ea typeface="+mn-ea"/>
          <a:cs typeface="+mn-cs"/>
        </a:defRPr>
      </a:lvl1pPr>
      <a:lvl2pPr marL="742950" indent="-285750" algn="l" rtl="0" eaLnBrk="1" fontAlgn="base" hangingPunct="1">
        <a:spcBef>
          <a:spcPts val="500"/>
        </a:spcBef>
        <a:spcAft>
          <a:spcPts val="500"/>
        </a:spcAft>
        <a:buClrTx/>
        <a:buChar char="•"/>
        <a:defRPr sz="1800">
          <a:solidFill>
            <a:schemeClr val="tx1"/>
          </a:solidFill>
          <a:latin typeface="+mn-lt"/>
        </a:defRPr>
      </a:lvl2pPr>
      <a:lvl3pPr marL="1143000" indent="-228600" algn="l" rtl="0" eaLnBrk="1" fontAlgn="base" hangingPunct="1">
        <a:spcBef>
          <a:spcPts val="500"/>
        </a:spcBef>
        <a:spcAft>
          <a:spcPts val="500"/>
        </a:spcAft>
        <a:buClrTx/>
        <a:buFont typeface="Arial" panose="020B0604020202020204" pitchFamily="34" charset="0"/>
        <a:buChar char="–"/>
        <a:defRPr sz="1800">
          <a:solidFill>
            <a:schemeClr val="tx1"/>
          </a:solidFill>
          <a:latin typeface="+mn-lt"/>
        </a:defRPr>
      </a:lvl3pPr>
      <a:lvl4pPr marL="1600200" indent="-228600" algn="l" rtl="0" eaLnBrk="1" fontAlgn="base" hangingPunct="1">
        <a:spcBef>
          <a:spcPts val="500"/>
        </a:spcBef>
        <a:spcAft>
          <a:spcPts val="500"/>
        </a:spcAft>
        <a:buClrTx/>
        <a:buSzPct val="65000"/>
        <a:buFont typeface="Arial" panose="020B0604020202020204" pitchFamily="34" charset="0"/>
        <a:buChar char="—"/>
        <a:defRPr sz="1800">
          <a:solidFill>
            <a:schemeClr val="tx1"/>
          </a:solidFill>
          <a:latin typeface="+mn-lt"/>
        </a:defRPr>
      </a:lvl4pPr>
      <a:lvl5pPr marL="2057400" indent="-228600" algn="l" rtl="0" eaLnBrk="1" fontAlgn="base" hangingPunct="1">
        <a:spcBef>
          <a:spcPts val="500"/>
        </a:spcBef>
        <a:spcAft>
          <a:spcPts val="500"/>
        </a:spcAft>
        <a:buClr>
          <a:srgbClr val="C5A901"/>
        </a:buClr>
        <a:buSzPct val="70000"/>
        <a:buFont typeface="Wingdings" pitchFamily="2" charset="2"/>
        <a:buChar char="Ø"/>
        <a:defRPr sz="1800">
          <a:solidFill>
            <a:schemeClr val="tx1"/>
          </a:solidFill>
          <a:latin typeface="+mn-lt"/>
        </a:defRPr>
      </a:lvl5pPr>
      <a:lvl6pPr marL="25146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6pPr>
      <a:lvl7pPr marL="29718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7pPr>
      <a:lvl8pPr marL="34290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8pPr>
      <a:lvl9pPr marL="38862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21"/>
          <p:cNvSpPr>
            <a:spLocks noChangeArrowheads="1"/>
          </p:cNvSpPr>
          <p:nvPr/>
        </p:nvSpPr>
        <p:spPr bwMode="gray">
          <a:xfrm>
            <a:off x="0" y="6518275"/>
            <a:ext cx="9144000" cy="223838"/>
          </a:xfrm>
          <a:prstGeom prst="rect">
            <a:avLst/>
          </a:prstGeom>
          <a:solidFill>
            <a:srgbClr val="BEA52F"/>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16" name="Rectangle 22"/>
          <p:cNvSpPr>
            <a:spLocks noChangeArrowheads="1"/>
          </p:cNvSpPr>
          <p:nvPr/>
        </p:nvSpPr>
        <p:spPr bwMode="gray">
          <a:xfrm>
            <a:off x="0" y="6634163"/>
            <a:ext cx="9144000" cy="223837"/>
          </a:xfrm>
          <a:prstGeom prst="rect">
            <a:avLst/>
          </a:prstGeom>
          <a:solidFill>
            <a:srgbClr val="023B58"/>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17" name="Rectangle 23"/>
          <p:cNvSpPr>
            <a:spLocks noChangeArrowheads="1"/>
          </p:cNvSpPr>
          <p:nvPr/>
        </p:nvSpPr>
        <p:spPr bwMode="gray">
          <a:xfrm>
            <a:off x="0" y="6510338"/>
            <a:ext cx="942975" cy="347662"/>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18" name="Text Box 24"/>
          <p:cNvSpPr txBox="1">
            <a:spLocks noChangeArrowheads="1"/>
          </p:cNvSpPr>
          <p:nvPr/>
        </p:nvSpPr>
        <p:spPr bwMode="gray">
          <a:xfrm>
            <a:off x="58738" y="6626225"/>
            <a:ext cx="828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fld id="{EF0C60CD-FB86-4EF0-BB18-8B075A6DDDA7}" type="slidenum">
              <a:rPr lang="en-US" sz="900" b="1" smtClean="0">
                <a:solidFill>
                  <a:srgbClr val="FFFFFF"/>
                </a:solidFill>
              </a:rPr>
              <a:pPr eaLnBrk="1" hangingPunct="1">
                <a:spcBef>
                  <a:spcPct val="50000"/>
                </a:spcBef>
                <a:defRPr/>
              </a:pPr>
              <a:t>‹#›</a:t>
            </a:fld>
            <a:endParaRPr lang="en-US" sz="900" b="1" dirty="0">
              <a:solidFill>
                <a:srgbClr val="FFFFFF"/>
              </a:solidFill>
            </a:endParaRPr>
          </a:p>
        </p:txBody>
      </p:sp>
      <p:grpSp>
        <p:nvGrpSpPr>
          <p:cNvPr id="1032" name="Group 27"/>
          <p:cNvGrpSpPr>
            <a:grpSpLocks/>
          </p:cNvGrpSpPr>
          <p:nvPr/>
        </p:nvGrpSpPr>
        <p:grpSpPr bwMode="auto">
          <a:xfrm flipV="1">
            <a:off x="0" y="0"/>
            <a:ext cx="9144000" cy="142875"/>
            <a:chOff x="0" y="4106"/>
            <a:chExt cx="5760" cy="214"/>
          </a:xfrm>
        </p:grpSpPr>
        <p:sp>
          <p:nvSpPr>
            <p:cNvPr id="20" name="Rectangle 28"/>
            <p:cNvSpPr>
              <a:spLocks noChangeArrowheads="1"/>
            </p:cNvSpPr>
            <p:nvPr/>
          </p:nvSpPr>
          <p:spPr bwMode="gray">
            <a:xfrm>
              <a:off x="0" y="4106"/>
              <a:ext cx="5760" cy="140"/>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21" name="Rectangle 29"/>
            <p:cNvSpPr>
              <a:spLocks noChangeArrowheads="1"/>
            </p:cNvSpPr>
            <p:nvPr/>
          </p:nvSpPr>
          <p:spPr bwMode="gray">
            <a:xfrm>
              <a:off x="0" y="4180"/>
              <a:ext cx="5760" cy="140"/>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grpSp>
      <p:sp>
        <p:nvSpPr>
          <p:cNvPr id="1033" name="Rectangle 3"/>
          <p:cNvSpPr>
            <a:spLocks noGrp="1" noChangeArrowheads="1"/>
          </p:cNvSpPr>
          <p:nvPr>
            <p:ph type="body" idx="1"/>
          </p:nvPr>
        </p:nvSpPr>
        <p:spPr bwMode="auto">
          <a:xfrm>
            <a:off x="197596" y="583812"/>
            <a:ext cx="8418512" cy="519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1034" name="Picture 2" descr="Katten logo_blac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34313" y="6018213"/>
            <a:ext cx="10969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1"/>
          <p:cNvSpPr>
            <a:spLocks noChangeArrowheads="1"/>
          </p:cNvSpPr>
          <p:nvPr userDrawn="1"/>
        </p:nvSpPr>
        <p:spPr bwMode="gray">
          <a:xfrm>
            <a:off x="0" y="6518275"/>
            <a:ext cx="9144000" cy="223838"/>
          </a:xfrm>
          <a:prstGeom prst="rect">
            <a:avLst/>
          </a:prstGeom>
          <a:solidFill>
            <a:srgbClr val="BEA52F"/>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19" name="Rectangle 22"/>
          <p:cNvSpPr>
            <a:spLocks noChangeArrowheads="1"/>
          </p:cNvSpPr>
          <p:nvPr userDrawn="1"/>
        </p:nvSpPr>
        <p:spPr bwMode="gray">
          <a:xfrm>
            <a:off x="0" y="6634163"/>
            <a:ext cx="9144000" cy="223837"/>
          </a:xfrm>
          <a:prstGeom prst="rect">
            <a:avLst/>
          </a:prstGeom>
          <a:solidFill>
            <a:srgbClr val="023B58"/>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22" name="Rectangle 23"/>
          <p:cNvSpPr>
            <a:spLocks noChangeArrowheads="1"/>
          </p:cNvSpPr>
          <p:nvPr userDrawn="1"/>
        </p:nvSpPr>
        <p:spPr bwMode="gray">
          <a:xfrm>
            <a:off x="0" y="6510338"/>
            <a:ext cx="942975" cy="347662"/>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23" name="Text Box 24"/>
          <p:cNvSpPr txBox="1">
            <a:spLocks noChangeArrowheads="1"/>
          </p:cNvSpPr>
          <p:nvPr userDrawn="1"/>
        </p:nvSpPr>
        <p:spPr bwMode="gray">
          <a:xfrm>
            <a:off x="58738" y="6626225"/>
            <a:ext cx="828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fld id="{2171B14F-EBF3-4B59-8334-652703AD15C7}" type="slidenum">
              <a:rPr lang="en-US" sz="900" b="1" smtClean="0">
                <a:solidFill>
                  <a:srgbClr val="FFFFFF"/>
                </a:solidFill>
              </a:rPr>
              <a:pPr eaLnBrk="1" hangingPunct="1">
                <a:spcBef>
                  <a:spcPct val="50000"/>
                </a:spcBef>
                <a:defRPr/>
              </a:pPr>
              <a:t>‹#›</a:t>
            </a:fld>
            <a:endParaRPr lang="en-US" sz="900" b="1" dirty="0">
              <a:solidFill>
                <a:srgbClr val="FFFFFF"/>
              </a:solidFill>
            </a:endParaRPr>
          </a:p>
        </p:txBody>
      </p:sp>
      <p:grpSp>
        <p:nvGrpSpPr>
          <p:cNvPr id="1040" name="Group 27"/>
          <p:cNvGrpSpPr>
            <a:grpSpLocks/>
          </p:cNvGrpSpPr>
          <p:nvPr userDrawn="1"/>
        </p:nvGrpSpPr>
        <p:grpSpPr bwMode="auto">
          <a:xfrm flipV="1">
            <a:off x="0" y="0"/>
            <a:ext cx="9144000" cy="142875"/>
            <a:chOff x="0" y="4106"/>
            <a:chExt cx="5760" cy="214"/>
          </a:xfrm>
        </p:grpSpPr>
        <p:sp>
          <p:nvSpPr>
            <p:cNvPr id="25" name="Rectangle 28"/>
            <p:cNvSpPr>
              <a:spLocks noChangeArrowheads="1"/>
            </p:cNvSpPr>
            <p:nvPr userDrawn="1"/>
          </p:nvSpPr>
          <p:spPr bwMode="gray">
            <a:xfrm>
              <a:off x="0" y="4106"/>
              <a:ext cx="5760" cy="140"/>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sp>
          <p:nvSpPr>
            <p:cNvPr id="26" name="Rectangle 29"/>
            <p:cNvSpPr>
              <a:spLocks noChangeArrowheads="1"/>
            </p:cNvSpPr>
            <p:nvPr userDrawn="1"/>
          </p:nvSpPr>
          <p:spPr bwMode="gray">
            <a:xfrm>
              <a:off x="0" y="4180"/>
              <a:ext cx="5760" cy="140"/>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solidFill>
                  <a:srgbClr val="000000"/>
                </a:solidFill>
              </a:endParaRPr>
            </a:p>
          </p:txBody>
        </p:sp>
      </p:grpSp>
      <p:pic>
        <p:nvPicPr>
          <p:cNvPr id="1041" name="Picture 2" descr="Katten logo_black"/>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834313" y="6018213"/>
            <a:ext cx="10969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6302590"/>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Lst>
  <p:txStyles>
    <p:titleStyle>
      <a:lvl1pPr algn="l" rtl="0" eaLnBrk="0" fontAlgn="base" hangingPunct="0">
        <a:spcBef>
          <a:spcPct val="0"/>
        </a:spcBef>
        <a:spcAft>
          <a:spcPct val="0"/>
        </a:spcAft>
        <a:defRPr sz="2800" b="1">
          <a:solidFill>
            <a:srgbClr val="004961"/>
          </a:solidFill>
          <a:latin typeface="+mj-lt"/>
          <a:ea typeface="+mj-ea"/>
          <a:cs typeface="+mj-cs"/>
        </a:defRPr>
      </a:lvl1pPr>
      <a:lvl2pPr algn="l" rtl="0" eaLnBrk="0" fontAlgn="base" hangingPunct="0">
        <a:spcBef>
          <a:spcPct val="0"/>
        </a:spcBef>
        <a:spcAft>
          <a:spcPct val="0"/>
        </a:spcAft>
        <a:defRPr sz="3200" b="1">
          <a:solidFill>
            <a:srgbClr val="004961"/>
          </a:solidFill>
          <a:latin typeface="Arial" charset="0"/>
        </a:defRPr>
      </a:lvl2pPr>
      <a:lvl3pPr algn="l" rtl="0" eaLnBrk="0" fontAlgn="base" hangingPunct="0">
        <a:spcBef>
          <a:spcPct val="0"/>
        </a:spcBef>
        <a:spcAft>
          <a:spcPct val="0"/>
        </a:spcAft>
        <a:defRPr sz="3200" b="1">
          <a:solidFill>
            <a:srgbClr val="004961"/>
          </a:solidFill>
          <a:latin typeface="Arial" charset="0"/>
        </a:defRPr>
      </a:lvl3pPr>
      <a:lvl4pPr algn="l" rtl="0" eaLnBrk="0" fontAlgn="base" hangingPunct="0">
        <a:spcBef>
          <a:spcPct val="0"/>
        </a:spcBef>
        <a:spcAft>
          <a:spcPct val="0"/>
        </a:spcAft>
        <a:defRPr sz="3200" b="1">
          <a:solidFill>
            <a:srgbClr val="004961"/>
          </a:solidFill>
          <a:latin typeface="Arial" charset="0"/>
        </a:defRPr>
      </a:lvl4pPr>
      <a:lvl5pPr algn="l" rtl="0" eaLnBrk="0" fontAlgn="base" hangingPunct="0">
        <a:spcBef>
          <a:spcPct val="0"/>
        </a:spcBef>
        <a:spcAft>
          <a:spcPct val="0"/>
        </a:spcAft>
        <a:defRPr sz="3200" b="1">
          <a:solidFill>
            <a:srgbClr val="004961"/>
          </a:solidFill>
          <a:latin typeface="Arial" charset="0"/>
        </a:defRPr>
      </a:lvl5pPr>
      <a:lvl6pPr marL="457200" algn="l" rtl="0" eaLnBrk="1" fontAlgn="base" hangingPunct="1">
        <a:spcBef>
          <a:spcPct val="0"/>
        </a:spcBef>
        <a:spcAft>
          <a:spcPct val="0"/>
        </a:spcAft>
        <a:defRPr sz="3500" b="1">
          <a:solidFill>
            <a:srgbClr val="004961"/>
          </a:solidFill>
          <a:latin typeface="Arial" charset="0"/>
        </a:defRPr>
      </a:lvl6pPr>
      <a:lvl7pPr marL="914400" algn="l" rtl="0" eaLnBrk="1" fontAlgn="base" hangingPunct="1">
        <a:spcBef>
          <a:spcPct val="0"/>
        </a:spcBef>
        <a:spcAft>
          <a:spcPct val="0"/>
        </a:spcAft>
        <a:defRPr sz="3500" b="1">
          <a:solidFill>
            <a:srgbClr val="004961"/>
          </a:solidFill>
          <a:latin typeface="Arial" charset="0"/>
        </a:defRPr>
      </a:lvl7pPr>
      <a:lvl8pPr marL="1371600" algn="l" rtl="0" eaLnBrk="1" fontAlgn="base" hangingPunct="1">
        <a:spcBef>
          <a:spcPct val="0"/>
        </a:spcBef>
        <a:spcAft>
          <a:spcPct val="0"/>
        </a:spcAft>
        <a:defRPr sz="3500" b="1">
          <a:solidFill>
            <a:srgbClr val="004961"/>
          </a:solidFill>
          <a:latin typeface="Arial" charset="0"/>
        </a:defRPr>
      </a:lvl8pPr>
      <a:lvl9pPr marL="1828800" algn="l" rtl="0" eaLnBrk="1" fontAlgn="base" hangingPunct="1">
        <a:spcBef>
          <a:spcPct val="0"/>
        </a:spcBef>
        <a:spcAft>
          <a:spcPct val="0"/>
        </a:spcAft>
        <a:defRPr sz="3500" b="1">
          <a:solidFill>
            <a:srgbClr val="004961"/>
          </a:solidFill>
          <a:latin typeface="Arial" charset="0"/>
        </a:defRPr>
      </a:lvl9pPr>
    </p:titleStyle>
    <p:bodyStyle>
      <a:lvl1pPr marL="342900" indent="-342900" algn="l" rtl="0" eaLnBrk="0" fontAlgn="base" hangingPunct="0">
        <a:spcBef>
          <a:spcPts val="600"/>
        </a:spcBef>
        <a:spcAft>
          <a:spcPts val="400"/>
        </a:spcAft>
        <a:buClr>
          <a:srgbClr val="004961"/>
        </a:buClr>
        <a:buFont typeface="Wingdings" panose="05000000000000000000" pitchFamily="2" charset="2"/>
        <a:buChar char="§"/>
        <a:defRPr sz="2800" b="1">
          <a:solidFill>
            <a:schemeClr val="tx1"/>
          </a:solidFill>
          <a:latin typeface="+mn-lt"/>
          <a:ea typeface="+mn-ea"/>
          <a:cs typeface="+mn-cs"/>
        </a:defRPr>
      </a:lvl1pPr>
      <a:lvl2pPr marL="742950" indent="-285750" algn="l" rtl="0" eaLnBrk="0" fontAlgn="base" hangingPunct="0">
        <a:spcBef>
          <a:spcPts val="600"/>
        </a:spcBef>
        <a:spcAft>
          <a:spcPts val="400"/>
        </a:spcAft>
        <a:buClr>
          <a:srgbClr val="004961"/>
        </a:buClr>
        <a:buChar char="•"/>
        <a:defRPr sz="2200">
          <a:solidFill>
            <a:schemeClr val="tx1"/>
          </a:solidFill>
          <a:latin typeface="+mn-lt"/>
        </a:defRPr>
      </a:lvl2pPr>
      <a:lvl3pPr marL="1143000" indent="-228600" algn="l" rtl="0" eaLnBrk="0" fontAlgn="base" hangingPunct="0">
        <a:spcBef>
          <a:spcPts val="600"/>
        </a:spcBef>
        <a:spcAft>
          <a:spcPts val="400"/>
        </a:spcAft>
        <a:buClr>
          <a:srgbClr val="004961"/>
        </a:buClr>
        <a:buFont typeface="Symbol" panose="05050102010706020507" pitchFamily="18" charset="2"/>
        <a:buChar char="-"/>
        <a:defRPr sz="2200">
          <a:solidFill>
            <a:schemeClr val="tx1"/>
          </a:solidFill>
          <a:latin typeface="+mn-lt"/>
        </a:defRPr>
      </a:lvl3pPr>
      <a:lvl4pPr marL="1600200" indent="-228600" algn="l" rtl="0" eaLnBrk="0" fontAlgn="base" hangingPunct="0">
        <a:spcBef>
          <a:spcPts val="600"/>
        </a:spcBef>
        <a:spcAft>
          <a:spcPts val="400"/>
        </a:spcAft>
        <a:buClr>
          <a:srgbClr val="004961"/>
        </a:buClr>
        <a:buSzPct val="65000"/>
        <a:buFont typeface="Wingdings" panose="05000000000000000000" pitchFamily="2" charset="2"/>
        <a:buChar char="v"/>
        <a:defRPr sz="2200">
          <a:solidFill>
            <a:schemeClr val="tx1"/>
          </a:solidFill>
          <a:latin typeface="+mn-lt"/>
        </a:defRPr>
      </a:lvl4pPr>
      <a:lvl5pPr marL="2057400" indent="-228600" algn="l" rtl="0" eaLnBrk="0" fontAlgn="base" hangingPunct="0">
        <a:spcBef>
          <a:spcPts val="600"/>
        </a:spcBef>
        <a:spcAft>
          <a:spcPts val="400"/>
        </a:spcAft>
        <a:buClr>
          <a:srgbClr val="004961"/>
        </a:buClr>
        <a:buSzPct val="70000"/>
        <a:buFont typeface="Wingdings" panose="05000000000000000000" pitchFamily="2" charset="2"/>
        <a:buChar char="Ø"/>
        <a:defRPr sz="2200">
          <a:solidFill>
            <a:schemeClr val="tx1"/>
          </a:solidFill>
          <a:latin typeface="+mn-lt"/>
        </a:defRPr>
      </a:lvl5pPr>
      <a:lvl6pPr marL="25146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6pPr>
      <a:lvl7pPr marL="29718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7pPr>
      <a:lvl8pPr marL="34290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8pPr>
      <a:lvl9pPr marL="38862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60350" y="230188"/>
            <a:ext cx="8610600" cy="72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Line 20"/>
          <p:cNvSpPr>
            <a:spLocks noChangeShapeType="1"/>
          </p:cNvSpPr>
          <p:nvPr/>
        </p:nvSpPr>
        <p:spPr bwMode="auto">
          <a:xfrm flipV="1">
            <a:off x="152400" y="1050925"/>
            <a:ext cx="8867775" cy="0"/>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Rectangle 21"/>
          <p:cNvSpPr>
            <a:spLocks noChangeArrowheads="1"/>
          </p:cNvSpPr>
          <p:nvPr/>
        </p:nvSpPr>
        <p:spPr bwMode="gray">
          <a:xfrm>
            <a:off x="0" y="6518275"/>
            <a:ext cx="9144000" cy="223838"/>
          </a:xfrm>
          <a:prstGeom prst="rect">
            <a:avLst/>
          </a:prstGeom>
          <a:solidFill>
            <a:srgbClr val="BEA52F"/>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endParaRPr lang="en-US" altLang="en-US" dirty="0">
              <a:solidFill>
                <a:srgbClr val="000000"/>
              </a:solidFill>
            </a:endParaRPr>
          </a:p>
        </p:txBody>
      </p:sp>
      <p:sp>
        <p:nvSpPr>
          <p:cNvPr id="16" name="Rectangle 22"/>
          <p:cNvSpPr>
            <a:spLocks noChangeArrowheads="1"/>
          </p:cNvSpPr>
          <p:nvPr/>
        </p:nvSpPr>
        <p:spPr bwMode="gray">
          <a:xfrm>
            <a:off x="0" y="6634163"/>
            <a:ext cx="9144000" cy="223837"/>
          </a:xfrm>
          <a:prstGeom prst="rect">
            <a:avLst/>
          </a:prstGeom>
          <a:solidFill>
            <a:srgbClr val="023B58"/>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endParaRPr lang="en-US" altLang="en-US" dirty="0">
              <a:solidFill>
                <a:srgbClr val="000000"/>
              </a:solidFill>
            </a:endParaRPr>
          </a:p>
        </p:txBody>
      </p:sp>
      <p:sp>
        <p:nvSpPr>
          <p:cNvPr id="17" name="Rectangle 23"/>
          <p:cNvSpPr>
            <a:spLocks noChangeArrowheads="1"/>
          </p:cNvSpPr>
          <p:nvPr/>
        </p:nvSpPr>
        <p:spPr bwMode="gray">
          <a:xfrm>
            <a:off x="0" y="6510338"/>
            <a:ext cx="942975" cy="347662"/>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endParaRPr lang="en-US" altLang="en-US" dirty="0">
              <a:solidFill>
                <a:srgbClr val="000000"/>
              </a:solidFill>
            </a:endParaRPr>
          </a:p>
        </p:txBody>
      </p:sp>
      <p:sp>
        <p:nvSpPr>
          <p:cNvPr id="18" name="Text Box 24"/>
          <p:cNvSpPr txBox="1">
            <a:spLocks noChangeArrowheads="1"/>
          </p:cNvSpPr>
          <p:nvPr/>
        </p:nvSpPr>
        <p:spPr bwMode="gray">
          <a:xfrm>
            <a:off x="58738" y="6626225"/>
            <a:ext cx="828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defRPr/>
            </a:pPr>
            <a:fld id="{1E565908-D785-493D-94E5-C00B28D6FDB5}" type="slidenum">
              <a:rPr lang="en-US" sz="900" b="1" smtClean="0">
                <a:solidFill>
                  <a:srgbClr val="FFFFFF"/>
                </a:solidFill>
              </a:rPr>
              <a:pPr eaLnBrk="1" fontAlgn="auto" hangingPunct="1">
                <a:spcBef>
                  <a:spcPct val="50000"/>
                </a:spcBef>
                <a:spcAft>
                  <a:spcPts val="0"/>
                </a:spcAft>
                <a:defRPr/>
              </a:pPr>
              <a:t>‹#›</a:t>
            </a:fld>
            <a:endParaRPr lang="en-US" sz="900" b="1" dirty="0">
              <a:solidFill>
                <a:srgbClr val="FFFFFF"/>
              </a:solidFill>
            </a:endParaRPr>
          </a:p>
        </p:txBody>
      </p:sp>
      <p:grpSp>
        <p:nvGrpSpPr>
          <p:cNvPr id="1032" name="Group 27"/>
          <p:cNvGrpSpPr>
            <a:grpSpLocks/>
          </p:cNvGrpSpPr>
          <p:nvPr/>
        </p:nvGrpSpPr>
        <p:grpSpPr bwMode="auto">
          <a:xfrm flipV="1">
            <a:off x="0" y="0"/>
            <a:ext cx="9144000" cy="142875"/>
            <a:chOff x="0" y="4106"/>
            <a:chExt cx="5760" cy="214"/>
          </a:xfrm>
        </p:grpSpPr>
        <p:sp>
          <p:nvSpPr>
            <p:cNvPr id="20" name="Rectangle 28"/>
            <p:cNvSpPr>
              <a:spLocks noChangeArrowheads="1"/>
            </p:cNvSpPr>
            <p:nvPr/>
          </p:nvSpPr>
          <p:spPr bwMode="gray">
            <a:xfrm>
              <a:off x="0" y="4106"/>
              <a:ext cx="5760" cy="140"/>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endParaRPr lang="en-US" altLang="en-US" dirty="0">
                <a:solidFill>
                  <a:srgbClr val="000000"/>
                </a:solidFill>
              </a:endParaRPr>
            </a:p>
          </p:txBody>
        </p:sp>
        <p:sp>
          <p:nvSpPr>
            <p:cNvPr id="21" name="Rectangle 29"/>
            <p:cNvSpPr>
              <a:spLocks noChangeArrowheads="1"/>
            </p:cNvSpPr>
            <p:nvPr/>
          </p:nvSpPr>
          <p:spPr bwMode="gray">
            <a:xfrm>
              <a:off x="0" y="4180"/>
              <a:ext cx="5760" cy="140"/>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endParaRPr lang="en-US" altLang="en-US" dirty="0">
                <a:solidFill>
                  <a:srgbClr val="000000"/>
                </a:solidFill>
              </a:endParaRPr>
            </a:p>
          </p:txBody>
        </p:sp>
      </p:grpSp>
      <p:sp>
        <p:nvSpPr>
          <p:cNvPr id="1033" name="Rectangle 3"/>
          <p:cNvSpPr>
            <a:spLocks noGrp="1" noChangeArrowheads="1"/>
          </p:cNvSpPr>
          <p:nvPr>
            <p:ph type="body" idx="1"/>
          </p:nvPr>
        </p:nvSpPr>
        <p:spPr bwMode="auto">
          <a:xfrm>
            <a:off x="225425" y="1147763"/>
            <a:ext cx="8610600"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4" name="Picture 2" descr="Katten logo_blac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34313" y="6018213"/>
            <a:ext cx="10969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Line 20"/>
          <p:cNvSpPr>
            <a:spLocks noChangeShapeType="1"/>
          </p:cNvSpPr>
          <p:nvPr/>
        </p:nvSpPr>
        <p:spPr bwMode="auto">
          <a:xfrm>
            <a:off x="152400" y="1028700"/>
            <a:ext cx="8867775" cy="9525"/>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Rectangle 21"/>
          <p:cNvSpPr>
            <a:spLocks noChangeArrowheads="1"/>
          </p:cNvSpPr>
          <p:nvPr/>
        </p:nvSpPr>
        <p:spPr bwMode="gray">
          <a:xfrm>
            <a:off x="0" y="6518275"/>
            <a:ext cx="9144000" cy="223838"/>
          </a:xfrm>
          <a:prstGeom prst="rect">
            <a:avLst/>
          </a:prstGeom>
          <a:solidFill>
            <a:srgbClr val="BEA52F"/>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endParaRPr lang="en-US" altLang="en-US" dirty="0">
              <a:solidFill>
                <a:srgbClr val="000000"/>
              </a:solidFill>
            </a:endParaRPr>
          </a:p>
        </p:txBody>
      </p:sp>
      <p:sp>
        <p:nvSpPr>
          <p:cNvPr id="19" name="Rectangle 22"/>
          <p:cNvSpPr>
            <a:spLocks noChangeArrowheads="1"/>
          </p:cNvSpPr>
          <p:nvPr/>
        </p:nvSpPr>
        <p:spPr bwMode="gray">
          <a:xfrm>
            <a:off x="0" y="6634163"/>
            <a:ext cx="9144000" cy="223837"/>
          </a:xfrm>
          <a:prstGeom prst="rect">
            <a:avLst/>
          </a:prstGeom>
          <a:solidFill>
            <a:srgbClr val="023B58"/>
          </a:solidFill>
          <a:ln>
            <a:noFill/>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endParaRPr lang="en-US" altLang="en-US" dirty="0">
              <a:solidFill>
                <a:srgbClr val="000000"/>
              </a:solidFill>
            </a:endParaRPr>
          </a:p>
        </p:txBody>
      </p:sp>
      <p:sp>
        <p:nvSpPr>
          <p:cNvPr id="22" name="Rectangle 23"/>
          <p:cNvSpPr>
            <a:spLocks noChangeArrowheads="1"/>
          </p:cNvSpPr>
          <p:nvPr/>
        </p:nvSpPr>
        <p:spPr bwMode="gray">
          <a:xfrm>
            <a:off x="0" y="6510338"/>
            <a:ext cx="942975" cy="347662"/>
          </a:xfrm>
          <a:prstGeom prst="rect">
            <a:avLst/>
          </a:prstGeom>
          <a:solidFill>
            <a:schemeClr val="bg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endParaRPr lang="en-US" altLang="en-US" dirty="0">
              <a:solidFill>
                <a:srgbClr val="000000"/>
              </a:solidFill>
            </a:endParaRPr>
          </a:p>
        </p:txBody>
      </p:sp>
      <p:sp>
        <p:nvSpPr>
          <p:cNvPr id="23" name="Text Box 24"/>
          <p:cNvSpPr txBox="1">
            <a:spLocks noChangeArrowheads="1"/>
          </p:cNvSpPr>
          <p:nvPr/>
        </p:nvSpPr>
        <p:spPr bwMode="gray">
          <a:xfrm>
            <a:off x="58738" y="6626225"/>
            <a:ext cx="8286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defRPr/>
            </a:pPr>
            <a:fld id="{E76D7B69-C815-42A2-A4D7-F905A2918633}" type="slidenum">
              <a:rPr lang="en-US" sz="900" b="1" smtClean="0">
                <a:solidFill>
                  <a:srgbClr val="FFFFFF"/>
                </a:solidFill>
              </a:rPr>
              <a:pPr eaLnBrk="1" fontAlgn="auto" hangingPunct="1">
                <a:spcBef>
                  <a:spcPct val="50000"/>
                </a:spcBef>
                <a:spcAft>
                  <a:spcPts val="0"/>
                </a:spcAft>
                <a:defRPr/>
              </a:pPr>
              <a:t>‹#›</a:t>
            </a:fld>
            <a:endParaRPr lang="en-US" sz="900" b="1" dirty="0">
              <a:solidFill>
                <a:srgbClr val="FFFFFF"/>
              </a:solidFill>
            </a:endParaRPr>
          </a:p>
        </p:txBody>
      </p:sp>
      <p:grpSp>
        <p:nvGrpSpPr>
          <p:cNvPr id="1040" name="Group 27"/>
          <p:cNvGrpSpPr>
            <a:grpSpLocks/>
          </p:cNvGrpSpPr>
          <p:nvPr/>
        </p:nvGrpSpPr>
        <p:grpSpPr bwMode="auto">
          <a:xfrm flipV="1">
            <a:off x="0" y="0"/>
            <a:ext cx="9144000" cy="142875"/>
            <a:chOff x="0" y="4106"/>
            <a:chExt cx="5760" cy="214"/>
          </a:xfrm>
        </p:grpSpPr>
        <p:sp>
          <p:nvSpPr>
            <p:cNvPr id="25" name="Rectangle 28"/>
            <p:cNvSpPr>
              <a:spLocks noChangeArrowheads="1"/>
            </p:cNvSpPr>
            <p:nvPr/>
          </p:nvSpPr>
          <p:spPr bwMode="gray">
            <a:xfrm>
              <a:off x="0" y="4106"/>
              <a:ext cx="5760" cy="140"/>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endParaRPr lang="en-US" altLang="en-US" dirty="0">
                <a:solidFill>
                  <a:srgbClr val="000000"/>
                </a:solidFill>
              </a:endParaRPr>
            </a:p>
          </p:txBody>
        </p:sp>
        <p:sp>
          <p:nvSpPr>
            <p:cNvPr id="26" name="Rectangle 29"/>
            <p:cNvSpPr>
              <a:spLocks noChangeArrowheads="1"/>
            </p:cNvSpPr>
            <p:nvPr/>
          </p:nvSpPr>
          <p:spPr bwMode="gray">
            <a:xfrm>
              <a:off x="0" y="4180"/>
              <a:ext cx="5760" cy="140"/>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defRPr/>
              </a:pPr>
              <a:endParaRPr lang="en-US" altLang="en-US" dirty="0">
                <a:solidFill>
                  <a:srgbClr val="000000"/>
                </a:solidFill>
              </a:endParaRPr>
            </a:p>
          </p:txBody>
        </p:sp>
      </p:grpSp>
      <p:pic>
        <p:nvPicPr>
          <p:cNvPr id="1041" name="Picture 2" descr="Katten logo_black"/>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34313" y="6018213"/>
            <a:ext cx="10969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2" name="TextBox 27"/>
          <p:cNvSpPr txBox="1">
            <a:spLocks noChangeArrowheads="1"/>
          </p:cNvSpPr>
          <p:nvPr userDrawn="1"/>
        </p:nvSpPr>
        <p:spPr bwMode="auto">
          <a:xfrm>
            <a:off x="7546975" y="5538788"/>
            <a:ext cx="128905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400" dirty="0">
              <a:solidFill>
                <a:schemeClr val="tx2"/>
              </a:solidFill>
            </a:endParaRPr>
          </a:p>
        </p:txBody>
      </p:sp>
    </p:spTree>
    <p:extLst>
      <p:ext uri="{BB962C8B-B14F-4D97-AF65-F5344CB8AC3E}">
        <p14:creationId xmlns:p14="http://schemas.microsoft.com/office/powerpoint/2010/main" val="3127131875"/>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Lst>
  <p:hf hdr="0" dt="0"/>
  <p:txStyles>
    <p:titleStyle>
      <a:lvl1pPr algn="l" rtl="0" eaLnBrk="0" fontAlgn="base" hangingPunct="0">
        <a:spcBef>
          <a:spcPct val="0"/>
        </a:spcBef>
        <a:spcAft>
          <a:spcPct val="0"/>
        </a:spcAft>
        <a:defRPr sz="3000" b="1">
          <a:solidFill>
            <a:srgbClr val="004961"/>
          </a:solidFill>
          <a:latin typeface="+mj-lt"/>
          <a:ea typeface="+mj-ea"/>
          <a:cs typeface="+mj-cs"/>
        </a:defRPr>
      </a:lvl1pPr>
      <a:lvl2pPr algn="l" rtl="0" eaLnBrk="0" fontAlgn="base" hangingPunct="0">
        <a:spcBef>
          <a:spcPct val="0"/>
        </a:spcBef>
        <a:spcAft>
          <a:spcPct val="0"/>
        </a:spcAft>
        <a:defRPr sz="3000" b="1">
          <a:solidFill>
            <a:srgbClr val="004961"/>
          </a:solidFill>
          <a:latin typeface="Arial" charset="0"/>
        </a:defRPr>
      </a:lvl2pPr>
      <a:lvl3pPr algn="l" rtl="0" eaLnBrk="0" fontAlgn="base" hangingPunct="0">
        <a:spcBef>
          <a:spcPct val="0"/>
        </a:spcBef>
        <a:spcAft>
          <a:spcPct val="0"/>
        </a:spcAft>
        <a:defRPr sz="3000" b="1">
          <a:solidFill>
            <a:srgbClr val="004961"/>
          </a:solidFill>
          <a:latin typeface="Arial" charset="0"/>
        </a:defRPr>
      </a:lvl3pPr>
      <a:lvl4pPr algn="l" rtl="0" eaLnBrk="0" fontAlgn="base" hangingPunct="0">
        <a:spcBef>
          <a:spcPct val="0"/>
        </a:spcBef>
        <a:spcAft>
          <a:spcPct val="0"/>
        </a:spcAft>
        <a:defRPr sz="3000" b="1">
          <a:solidFill>
            <a:srgbClr val="004961"/>
          </a:solidFill>
          <a:latin typeface="Arial" charset="0"/>
        </a:defRPr>
      </a:lvl4pPr>
      <a:lvl5pPr algn="l" rtl="0" eaLnBrk="0" fontAlgn="base" hangingPunct="0">
        <a:spcBef>
          <a:spcPct val="0"/>
        </a:spcBef>
        <a:spcAft>
          <a:spcPct val="0"/>
        </a:spcAft>
        <a:defRPr sz="3000" b="1">
          <a:solidFill>
            <a:srgbClr val="004961"/>
          </a:solidFill>
          <a:latin typeface="Arial" charset="0"/>
        </a:defRPr>
      </a:lvl5pPr>
      <a:lvl6pPr marL="457200" algn="l" rtl="0" eaLnBrk="1" fontAlgn="base" hangingPunct="1">
        <a:spcBef>
          <a:spcPct val="0"/>
        </a:spcBef>
        <a:spcAft>
          <a:spcPct val="0"/>
        </a:spcAft>
        <a:defRPr sz="3500" b="1">
          <a:solidFill>
            <a:srgbClr val="004961"/>
          </a:solidFill>
          <a:latin typeface="Arial" charset="0"/>
        </a:defRPr>
      </a:lvl6pPr>
      <a:lvl7pPr marL="914400" algn="l" rtl="0" eaLnBrk="1" fontAlgn="base" hangingPunct="1">
        <a:spcBef>
          <a:spcPct val="0"/>
        </a:spcBef>
        <a:spcAft>
          <a:spcPct val="0"/>
        </a:spcAft>
        <a:defRPr sz="3500" b="1">
          <a:solidFill>
            <a:srgbClr val="004961"/>
          </a:solidFill>
          <a:latin typeface="Arial" charset="0"/>
        </a:defRPr>
      </a:lvl7pPr>
      <a:lvl8pPr marL="1371600" algn="l" rtl="0" eaLnBrk="1" fontAlgn="base" hangingPunct="1">
        <a:spcBef>
          <a:spcPct val="0"/>
        </a:spcBef>
        <a:spcAft>
          <a:spcPct val="0"/>
        </a:spcAft>
        <a:defRPr sz="3500" b="1">
          <a:solidFill>
            <a:srgbClr val="004961"/>
          </a:solidFill>
          <a:latin typeface="Arial" charset="0"/>
        </a:defRPr>
      </a:lvl8pPr>
      <a:lvl9pPr marL="1828800" algn="l" rtl="0" eaLnBrk="1" fontAlgn="base" hangingPunct="1">
        <a:spcBef>
          <a:spcPct val="0"/>
        </a:spcBef>
        <a:spcAft>
          <a:spcPct val="0"/>
        </a:spcAft>
        <a:defRPr sz="3500" b="1">
          <a:solidFill>
            <a:srgbClr val="004961"/>
          </a:solidFill>
          <a:latin typeface="Arial" charset="0"/>
        </a:defRPr>
      </a:lvl9pPr>
    </p:titleStyle>
    <p:bodyStyle>
      <a:lvl1pPr marL="342900" indent="-342900" algn="l" rtl="0" eaLnBrk="0" fontAlgn="base" hangingPunct="0">
        <a:spcBef>
          <a:spcPct val="30000"/>
        </a:spcBef>
        <a:spcAft>
          <a:spcPct val="25000"/>
        </a:spcAft>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ts val="500"/>
        </a:spcBef>
        <a:spcAft>
          <a:spcPts val="500"/>
        </a:spcAft>
        <a:buChar char="•"/>
        <a:defRPr sz="2200">
          <a:solidFill>
            <a:schemeClr val="tx1"/>
          </a:solidFill>
          <a:latin typeface="+mn-lt"/>
        </a:defRPr>
      </a:lvl2pPr>
      <a:lvl3pPr marL="1143000" indent="-228600" algn="l" rtl="0" eaLnBrk="0" fontAlgn="base" hangingPunct="0">
        <a:spcBef>
          <a:spcPts val="500"/>
        </a:spcBef>
        <a:spcAft>
          <a:spcPts val="500"/>
        </a:spcAft>
        <a:buFont typeface="Arial" panose="020B0604020202020204" pitchFamily="34" charset="0"/>
        <a:buChar char="–"/>
        <a:defRPr sz="2200">
          <a:solidFill>
            <a:schemeClr val="tx1"/>
          </a:solidFill>
          <a:latin typeface="+mn-lt"/>
        </a:defRPr>
      </a:lvl3pPr>
      <a:lvl4pPr marL="1600200" indent="-228600" algn="l" rtl="0" eaLnBrk="0" fontAlgn="base" hangingPunct="0">
        <a:spcBef>
          <a:spcPts val="500"/>
        </a:spcBef>
        <a:spcAft>
          <a:spcPts val="500"/>
        </a:spcAft>
        <a:buSzPct val="65000"/>
        <a:buFont typeface="Arial" panose="020B0604020202020204" pitchFamily="34" charset="0"/>
        <a:buChar char="—"/>
        <a:defRPr sz="2200">
          <a:solidFill>
            <a:schemeClr val="tx1"/>
          </a:solidFill>
          <a:latin typeface="+mn-lt"/>
        </a:defRPr>
      </a:lvl4pPr>
      <a:lvl5pPr marL="2057400" indent="-228600" algn="l" rtl="0" eaLnBrk="0" fontAlgn="base" hangingPunct="0">
        <a:spcBef>
          <a:spcPts val="500"/>
        </a:spcBef>
        <a:spcAft>
          <a:spcPts val="500"/>
        </a:spcAft>
        <a:buClr>
          <a:srgbClr val="C5A901"/>
        </a:buClr>
        <a:buSzPct val="70000"/>
        <a:buFont typeface="Wingdings" panose="05000000000000000000" pitchFamily="2" charset="2"/>
        <a:buChar char="Ø"/>
        <a:defRPr sz="2200">
          <a:solidFill>
            <a:schemeClr val="tx1"/>
          </a:solidFill>
          <a:latin typeface="+mn-lt"/>
        </a:defRPr>
      </a:lvl5pPr>
      <a:lvl6pPr marL="25146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6pPr>
      <a:lvl7pPr marL="29718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7pPr>
      <a:lvl8pPr marL="34290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8pPr>
      <a:lvl9pPr marL="38862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Title Placeholder 1">
            <a:extLst>
              <a:ext uri="{FF2B5EF4-FFF2-40B4-BE49-F238E27FC236}">
                <a16:creationId xmlns:a16="http://schemas.microsoft.com/office/drawing/2014/main" id="{0C2E62D4-6F27-4A96-A6DF-9E9DCEC52194}"/>
              </a:ext>
            </a:extLst>
          </p:cNvPr>
          <p:cNvSpPr>
            <a:spLocks noGrp="1" noChangeArrowheads="1"/>
          </p:cNvSpPr>
          <p:nvPr>
            <p:ph type="title"/>
          </p:nvPr>
        </p:nvSpPr>
        <p:spPr bwMode="auto">
          <a:xfrm>
            <a:off x="628650" y="887413"/>
            <a:ext cx="78867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3" name="Text Placeholder 2">
            <a:extLst>
              <a:ext uri="{FF2B5EF4-FFF2-40B4-BE49-F238E27FC236}">
                <a16:creationId xmlns:a16="http://schemas.microsoft.com/office/drawing/2014/main" id="{D6C8A6DF-BD89-49C7-A0AA-287D4034F1A2}"/>
              </a:ext>
            </a:extLst>
          </p:cNvPr>
          <p:cNvSpPr>
            <a:spLocks noGrp="1" noChangeArrowheads="1"/>
          </p:cNvSpPr>
          <p:nvPr>
            <p:ph type="body" idx="1"/>
          </p:nvPr>
        </p:nvSpPr>
        <p:spPr bwMode="auto">
          <a:xfrm>
            <a:off x="628650" y="2347913"/>
            <a:ext cx="788670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E64A3ED-A57A-44C6-9417-FD1E6C1AC617}"/>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latin typeface="Soleil Bk" panose="02000503000000020004" pitchFamily="50" charset="0"/>
              </a:defRPr>
            </a:lvl1pPr>
          </a:lstStyle>
          <a:p>
            <a:pPr>
              <a:defRPr/>
            </a:pPr>
            <a:fld id="{2F5FD216-A345-4D04-B6C8-21754FABA7D9}" type="datetimeFigureOut">
              <a:rPr lang="en-US"/>
              <a:pPr>
                <a:defRPr/>
              </a:pPr>
              <a:t>6/17/2019</a:t>
            </a:fld>
            <a:endParaRPr lang="en-US" dirty="0"/>
          </a:p>
        </p:txBody>
      </p:sp>
      <p:sp>
        <p:nvSpPr>
          <p:cNvPr id="5" name="Footer Placeholder 4">
            <a:extLst>
              <a:ext uri="{FF2B5EF4-FFF2-40B4-BE49-F238E27FC236}">
                <a16:creationId xmlns:a16="http://schemas.microsoft.com/office/drawing/2014/main" id="{FD4E5DBE-5E92-4EA6-9AE2-577CB3080A7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leil Bk" panose="02000503000000020004" pitchFamily="50" charset="0"/>
              </a:defRPr>
            </a:lvl1pPr>
          </a:lstStyle>
          <a:p>
            <a:pPr>
              <a:defRPr/>
            </a:pPr>
            <a:endParaRPr lang="en-US"/>
          </a:p>
        </p:txBody>
      </p:sp>
      <p:sp>
        <p:nvSpPr>
          <p:cNvPr id="6" name="Slide Number Placeholder 5">
            <a:extLst>
              <a:ext uri="{FF2B5EF4-FFF2-40B4-BE49-F238E27FC236}">
                <a16:creationId xmlns:a16="http://schemas.microsoft.com/office/drawing/2014/main" id="{E450CB4A-5B40-465C-BDC9-B4D1D5E8CC4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latin typeface="Soleil Bk" panose="02000503000000020004" pitchFamily="50" charset="0"/>
              </a:defRPr>
            </a:lvl1pPr>
          </a:lstStyle>
          <a:p>
            <a:pPr>
              <a:defRPr/>
            </a:pPr>
            <a:fld id="{91BD0D09-E27C-4302-9102-CBE55866CA0F}" type="slidenum">
              <a:rPr lang="en-US"/>
              <a:pPr>
                <a:defRPr/>
              </a:pPr>
              <a:t>‹#›</a:t>
            </a:fld>
            <a:endParaRPr lang="en-US"/>
          </a:p>
        </p:txBody>
      </p:sp>
      <p:sp>
        <p:nvSpPr>
          <p:cNvPr id="7" name="Rectangle 6">
            <a:extLst>
              <a:ext uri="{FF2B5EF4-FFF2-40B4-BE49-F238E27FC236}">
                <a16:creationId xmlns:a16="http://schemas.microsoft.com/office/drawing/2014/main" id="{B0B1D158-E5CE-402A-8862-1189BE2887D3}"/>
              </a:ext>
            </a:extLst>
          </p:cNvPr>
          <p:cNvSpPr/>
          <p:nvPr userDrawn="1"/>
        </p:nvSpPr>
        <p:spPr>
          <a:xfrm>
            <a:off x="0" y="4763"/>
            <a:ext cx="9144000" cy="996950"/>
          </a:xfrm>
          <a:prstGeom prst="rect">
            <a:avLst/>
          </a:prstGeom>
          <a:solidFill>
            <a:srgbClr val="2B2E49"/>
          </a:solidFill>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lgn="ctr">
              <a:defRPr/>
            </a:pPr>
            <a:endParaRPr lang="en-US" sz="1013" dirty="0">
              <a:latin typeface="Soleil" panose="02000803000000020004" pitchFamily="50" charset="0"/>
            </a:endParaRPr>
          </a:p>
        </p:txBody>
      </p:sp>
      <p:pic>
        <p:nvPicPr>
          <p:cNvPr id="15368" name="Picture 2" descr="https://dl.boxcloud.com/api/2.0/internal_files/167761291584/versions/178135161408/representations/png_paged_2048x2048/content/1.png?access_token=1!r5jxEGuMZNJPaTOqVZUh53qfZWVvVTI0u07m1wKXS8Vrmc02IVI1jZTNdqIPdz7DByQU7v2r9Jck1rnKet9KZo2ixCbK9ckb8F7svX5PukTfZyL91FJMp_AIDN7r4TUS8uy60ZQGDqbmuIPHNlDfcWMcScN32VVKSj4qooQFcCRwPoF6-V4IDHhRNrmn8uvFUat--_93g19SWafeml8XUkdLlVAFidwzqdLT3MfOo2ScyW2ijasYKDjFjVgPwmg9Px0HeWPCvumnRDbLi_LFxWR6YZ8nh-DzHQxct-Vn8j6uUNzbiEOqq2NyZuW_eUmLBs8SLXI4igZsrdnvBs3L_pzapTSqI10xmnFSk2NhS9ez8o_uDxzbc-bLAAhSZGgJDv8pyl8W1wTFICOX&amp;box_client_name=box-content-preview&amp;box_client_version=0.129.2">
            <a:extLst>
              <a:ext uri="{FF2B5EF4-FFF2-40B4-BE49-F238E27FC236}">
                <a16:creationId xmlns:a16="http://schemas.microsoft.com/office/drawing/2014/main" id="{D47CC344-B873-4811-928D-EF9E988ABB62}"/>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106363"/>
            <a:ext cx="2116138"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5644360"/>
      </p:ext>
    </p:extLst>
  </p:cSld>
  <p:clrMap bg1="lt1" tx1="dk1" bg2="lt2" tx2="dk2" accent1="accent1" accent2="accent2" accent3="accent3" accent4="accent4" accent5="accent5" accent6="accent6" hlink="hlink" folHlink="folHlink"/>
  <p:sldLayoutIdLst>
    <p:sldLayoutId id="2147484047" r:id="rId1"/>
  </p:sldLayoutIdLst>
  <p:txStyles>
    <p:titleStyle>
      <a:lvl1pPr algn="l" defTabSz="682625" rtl="0" eaLnBrk="0" fontAlgn="base" hangingPunct="0">
        <a:lnSpc>
          <a:spcPct val="90000"/>
        </a:lnSpc>
        <a:spcBef>
          <a:spcPct val="0"/>
        </a:spcBef>
        <a:spcAft>
          <a:spcPct val="0"/>
        </a:spcAft>
        <a:defRPr sz="3300" kern="1200">
          <a:solidFill>
            <a:schemeClr val="tx1"/>
          </a:solidFill>
          <a:latin typeface="Soleil" panose="02000803000000020004" pitchFamily="50" charset="0"/>
          <a:ea typeface="+mj-ea"/>
          <a:cs typeface="+mj-cs"/>
        </a:defRPr>
      </a:lvl1pPr>
      <a:lvl2pPr algn="l" defTabSz="682625" rtl="0" eaLnBrk="0" fontAlgn="base" hangingPunct="0">
        <a:lnSpc>
          <a:spcPct val="90000"/>
        </a:lnSpc>
        <a:spcBef>
          <a:spcPct val="0"/>
        </a:spcBef>
        <a:spcAft>
          <a:spcPct val="0"/>
        </a:spcAft>
        <a:defRPr sz="3300">
          <a:solidFill>
            <a:schemeClr val="tx1"/>
          </a:solidFill>
          <a:latin typeface="Soleil" panose="02000803000000020004" pitchFamily="50" charset="0"/>
        </a:defRPr>
      </a:lvl2pPr>
      <a:lvl3pPr algn="l" defTabSz="682625" rtl="0" eaLnBrk="0" fontAlgn="base" hangingPunct="0">
        <a:lnSpc>
          <a:spcPct val="90000"/>
        </a:lnSpc>
        <a:spcBef>
          <a:spcPct val="0"/>
        </a:spcBef>
        <a:spcAft>
          <a:spcPct val="0"/>
        </a:spcAft>
        <a:defRPr sz="3300">
          <a:solidFill>
            <a:schemeClr val="tx1"/>
          </a:solidFill>
          <a:latin typeface="Soleil" panose="02000803000000020004" pitchFamily="50" charset="0"/>
        </a:defRPr>
      </a:lvl3pPr>
      <a:lvl4pPr algn="l" defTabSz="682625" rtl="0" eaLnBrk="0" fontAlgn="base" hangingPunct="0">
        <a:lnSpc>
          <a:spcPct val="90000"/>
        </a:lnSpc>
        <a:spcBef>
          <a:spcPct val="0"/>
        </a:spcBef>
        <a:spcAft>
          <a:spcPct val="0"/>
        </a:spcAft>
        <a:defRPr sz="3300">
          <a:solidFill>
            <a:schemeClr val="tx1"/>
          </a:solidFill>
          <a:latin typeface="Soleil" panose="02000803000000020004" pitchFamily="50" charset="0"/>
        </a:defRPr>
      </a:lvl4pPr>
      <a:lvl5pPr algn="l" defTabSz="682625" rtl="0" eaLnBrk="0" fontAlgn="base" hangingPunct="0">
        <a:lnSpc>
          <a:spcPct val="90000"/>
        </a:lnSpc>
        <a:spcBef>
          <a:spcPct val="0"/>
        </a:spcBef>
        <a:spcAft>
          <a:spcPct val="0"/>
        </a:spcAft>
        <a:defRPr sz="3300">
          <a:solidFill>
            <a:schemeClr val="tx1"/>
          </a:solidFill>
          <a:latin typeface="Soleil" panose="02000803000000020004" pitchFamily="50" charset="0"/>
        </a:defRPr>
      </a:lvl5pPr>
      <a:lvl6pPr marL="457189" algn="l" defTabSz="684196" rtl="0" fontAlgn="base">
        <a:lnSpc>
          <a:spcPct val="90000"/>
        </a:lnSpc>
        <a:spcBef>
          <a:spcPct val="0"/>
        </a:spcBef>
        <a:spcAft>
          <a:spcPct val="0"/>
        </a:spcAft>
        <a:defRPr sz="3300">
          <a:solidFill>
            <a:schemeClr val="tx1"/>
          </a:solidFill>
          <a:latin typeface="Soleil" panose="02000803000000020004" pitchFamily="50" charset="0"/>
        </a:defRPr>
      </a:lvl6pPr>
      <a:lvl7pPr marL="914377" algn="l" defTabSz="684196" rtl="0" fontAlgn="base">
        <a:lnSpc>
          <a:spcPct val="90000"/>
        </a:lnSpc>
        <a:spcBef>
          <a:spcPct val="0"/>
        </a:spcBef>
        <a:spcAft>
          <a:spcPct val="0"/>
        </a:spcAft>
        <a:defRPr sz="3300">
          <a:solidFill>
            <a:schemeClr val="tx1"/>
          </a:solidFill>
          <a:latin typeface="Soleil" panose="02000803000000020004" pitchFamily="50" charset="0"/>
        </a:defRPr>
      </a:lvl7pPr>
      <a:lvl8pPr marL="1371566" algn="l" defTabSz="684196" rtl="0" fontAlgn="base">
        <a:lnSpc>
          <a:spcPct val="90000"/>
        </a:lnSpc>
        <a:spcBef>
          <a:spcPct val="0"/>
        </a:spcBef>
        <a:spcAft>
          <a:spcPct val="0"/>
        </a:spcAft>
        <a:defRPr sz="3300">
          <a:solidFill>
            <a:schemeClr val="tx1"/>
          </a:solidFill>
          <a:latin typeface="Soleil" panose="02000803000000020004" pitchFamily="50" charset="0"/>
        </a:defRPr>
      </a:lvl8pPr>
      <a:lvl9pPr marL="1828754" algn="l" defTabSz="684196" rtl="0" fontAlgn="base">
        <a:lnSpc>
          <a:spcPct val="90000"/>
        </a:lnSpc>
        <a:spcBef>
          <a:spcPct val="0"/>
        </a:spcBef>
        <a:spcAft>
          <a:spcPct val="0"/>
        </a:spcAft>
        <a:defRPr sz="3300">
          <a:solidFill>
            <a:schemeClr val="tx1"/>
          </a:solidFill>
          <a:latin typeface="Soleil" panose="02000803000000020004" pitchFamily="50" charset="0"/>
        </a:defRPr>
      </a:lvl9pPr>
    </p:titleStyle>
    <p:bodyStyle>
      <a:lvl1pPr marL="168275" indent="-168275" algn="l" defTabSz="682625"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Soleil Bk" panose="02000503000000020004" pitchFamily="50" charset="0"/>
          <a:ea typeface="+mn-ea"/>
          <a:cs typeface="+mn-cs"/>
        </a:defRPr>
      </a:lvl1pPr>
      <a:lvl2pPr marL="511175" indent="-168275" algn="l" defTabSz="682625"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Soleil Bk" panose="02000503000000020004" pitchFamily="50" charset="0"/>
          <a:ea typeface="+mn-ea"/>
          <a:cs typeface="+mn-cs"/>
        </a:defRPr>
      </a:lvl2pPr>
      <a:lvl3pPr marL="854075" indent="-168275" algn="l" defTabSz="682625"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Soleil Bk" panose="02000503000000020004" pitchFamily="50" charset="0"/>
          <a:ea typeface="+mn-ea"/>
          <a:cs typeface="+mn-cs"/>
        </a:defRPr>
      </a:lvl3pPr>
      <a:lvl4pPr marL="1196975" indent="-168275" algn="l" defTabSz="682625"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Soleil Bk" panose="02000503000000020004" pitchFamily="50" charset="0"/>
          <a:ea typeface="+mn-ea"/>
          <a:cs typeface="+mn-cs"/>
        </a:defRPr>
      </a:lvl4pPr>
      <a:lvl5pPr marL="1539875" indent="-168275" algn="l" defTabSz="682625"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Soleil Bk" panose="02000503000000020004" pitchFamily="50" charset="0"/>
          <a:ea typeface="+mn-ea"/>
          <a:cs typeface="+mn-cs"/>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50" rtl="0" eaLnBrk="1" latinLnBrk="0" hangingPunct="1">
        <a:defRPr sz="1351" kern="1200">
          <a:solidFill>
            <a:schemeClr val="tx1"/>
          </a:solidFill>
          <a:latin typeface="+mn-lt"/>
          <a:ea typeface="+mn-ea"/>
          <a:cs typeface="+mn-cs"/>
        </a:defRPr>
      </a:lvl1pPr>
      <a:lvl2pPr marL="342875" algn="l" defTabSz="685750" rtl="0" eaLnBrk="1" latinLnBrk="0" hangingPunct="1">
        <a:defRPr sz="1351" kern="1200">
          <a:solidFill>
            <a:schemeClr val="tx1"/>
          </a:solidFill>
          <a:latin typeface="+mn-lt"/>
          <a:ea typeface="+mn-ea"/>
          <a:cs typeface="+mn-cs"/>
        </a:defRPr>
      </a:lvl2pPr>
      <a:lvl3pPr marL="685750" algn="l" defTabSz="685750" rtl="0" eaLnBrk="1" latinLnBrk="0" hangingPunct="1">
        <a:defRPr sz="1351" kern="1200">
          <a:solidFill>
            <a:schemeClr val="tx1"/>
          </a:solidFill>
          <a:latin typeface="+mn-lt"/>
          <a:ea typeface="+mn-ea"/>
          <a:cs typeface="+mn-cs"/>
        </a:defRPr>
      </a:lvl3pPr>
      <a:lvl4pPr marL="1028624" algn="l" defTabSz="685750" rtl="0" eaLnBrk="1" latinLnBrk="0" hangingPunct="1">
        <a:defRPr sz="1351" kern="1200">
          <a:solidFill>
            <a:schemeClr val="tx1"/>
          </a:solidFill>
          <a:latin typeface="+mn-lt"/>
          <a:ea typeface="+mn-ea"/>
          <a:cs typeface="+mn-cs"/>
        </a:defRPr>
      </a:lvl4pPr>
      <a:lvl5pPr marL="1371498" algn="l" defTabSz="685750" rtl="0" eaLnBrk="1" latinLnBrk="0" hangingPunct="1">
        <a:defRPr sz="1351" kern="1200">
          <a:solidFill>
            <a:schemeClr val="tx1"/>
          </a:solidFill>
          <a:latin typeface="+mn-lt"/>
          <a:ea typeface="+mn-ea"/>
          <a:cs typeface="+mn-cs"/>
        </a:defRPr>
      </a:lvl5pPr>
      <a:lvl6pPr marL="1714372" algn="l" defTabSz="685750" rtl="0" eaLnBrk="1" latinLnBrk="0" hangingPunct="1">
        <a:defRPr sz="1351" kern="1200">
          <a:solidFill>
            <a:schemeClr val="tx1"/>
          </a:solidFill>
          <a:latin typeface="+mn-lt"/>
          <a:ea typeface="+mn-ea"/>
          <a:cs typeface="+mn-cs"/>
        </a:defRPr>
      </a:lvl6pPr>
      <a:lvl7pPr marL="2057246" algn="l" defTabSz="685750" rtl="0" eaLnBrk="1" latinLnBrk="0" hangingPunct="1">
        <a:defRPr sz="1351" kern="1200">
          <a:solidFill>
            <a:schemeClr val="tx1"/>
          </a:solidFill>
          <a:latin typeface="+mn-lt"/>
          <a:ea typeface="+mn-ea"/>
          <a:cs typeface="+mn-cs"/>
        </a:defRPr>
      </a:lvl7pPr>
      <a:lvl8pPr marL="2400120" algn="l" defTabSz="685750" rtl="0" eaLnBrk="1" latinLnBrk="0" hangingPunct="1">
        <a:defRPr sz="1351" kern="1200">
          <a:solidFill>
            <a:schemeClr val="tx1"/>
          </a:solidFill>
          <a:latin typeface="+mn-lt"/>
          <a:ea typeface="+mn-ea"/>
          <a:cs typeface="+mn-cs"/>
        </a:defRPr>
      </a:lvl8pPr>
      <a:lvl9pPr marL="2742995" algn="l" defTabSz="685750" rtl="0" eaLnBrk="1" latinLnBrk="0" hangingPunct="1">
        <a:defRPr sz="135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47E0597-76C0-4D7A-9AB1-D77A06597AF4}"/>
              </a:ext>
            </a:extLst>
          </p:cNvPr>
          <p:cNvSpPr/>
          <p:nvPr/>
        </p:nvSpPr>
        <p:spPr>
          <a:xfrm>
            <a:off x="0" y="12700"/>
            <a:ext cx="9144000" cy="6858000"/>
          </a:xfrm>
          <a:prstGeom prst="rect">
            <a:avLst/>
          </a:prstGeom>
          <a:solidFill>
            <a:srgbClr val="2B2E49"/>
          </a:solidFill>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lgn="ctr">
              <a:defRPr/>
            </a:pPr>
            <a:endParaRPr lang="en-US" sz="1013"/>
          </a:p>
        </p:txBody>
      </p:sp>
      <p:sp>
        <p:nvSpPr>
          <p:cNvPr id="17411" name="Title Placeholder 1">
            <a:extLst>
              <a:ext uri="{FF2B5EF4-FFF2-40B4-BE49-F238E27FC236}">
                <a16:creationId xmlns:a16="http://schemas.microsoft.com/office/drawing/2014/main" id="{47BDD6DF-9B2B-4593-9D27-5875531B1CBD}"/>
              </a:ext>
            </a:extLst>
          </p:cNvPr>
          <p:cNvSpPr>
            <a:spLocks noGrp="1" noChangeArrowheads="1"/>
          </p:cNvSpPr>
          <p:nvPr>
            <p:ph type="title"/>
          </p:nvPr>
        </p:nvSpPr>
        <p:spPr bwMode="auto">
          <a:xfrm>
            <a:off x="628650" y="509588"/>
            <a:ext cx="78867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7412" name="Text Placeholder 2">
            <a:extLst>
              <a:ext uri="{FF2B5EF4-FFF2-40B4-BE49-F238E27FC236}">
                <a16:creationId xmlns:a16="http://schemas.microsoft.com/office/drawing/2014/main" id="{9A6AFA12-145C-431D-BFE8-73E44CA47B84}"/>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950B1A7-200A-447A-9C16-3FF6FBE5010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latin typeface="Soleil Bk" panose="02000503000000020004" pitchFamily="50" charset="0"/>
              </a:defRPr>
            </a:lvl1pPr>
          </a:lstStyle>
          <a:p>
            <a:pPr>
              <a:defRPr/>
            </a:pPr>
            <a:fld id="{6FE02092-EFD1-44CC-A851-B1AF62A4A864}" type="datetimeFigureOut">
              <a:rPr lang="en-US"/>
              <a:pPr>
                <a:defRPr/>
              </a:pPr>
              <a:t>6/17/2019</a:t>
            </a:fld>
            <a:endParaRPr lang="en-US" dirty="0"/>
          </a:p>
        </p:txBody>
      </p:sp>
      <p:sp>
        <p:nvSpPr>
          <p:cNvPr id="5" name="Footer Placeholder 4">
            <a:extLst>
              <a:ext uri="{FF2B5EF4-FFF2-40B4-BE49-F238E27FC236}">
                <a16:creationId xmlns:a16="http://schemas.microsoft.com/office/drawing/2014/main" id="{B75FA0AB-CDB4-4B09-8E29-AB4CD529F92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bg1"/>
                </a:solidFill>
                <a:latin typeface="Soleil Bk" panose="02000503000000020004" pitchFamily="50" charset="0"/>
              </a:defRPr>
            </a:lvl1pPr>
          </a:lstStyle>
          <a:p>
            <a:pPr>
              <a:defRPr/>
            </a:pPr>
            <a:endParaRPr lang="en-US"/>
          </a:p>
        </p:txBody>
      </p:sp>
      <p:sp>
        <p:nvSpPr>
          <p:cNvPr id="6" name="Slide Number Placeholder 5">
            <a:extLst>
              <a:ext uri="{FF2B5EF4-FFF2-40B4-BE49-F238E27FC236}">
                <a16:creationId xmlns:a16="http://schemas.microsoft.com/office/drawing/2014/main" id="{412385B1-DCB8-498F-9CA0-2B1A271D444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latin typeface="Soleil Bk" panose="02000503000000020004" pitchFamily="50" charset="0"/>
              </a:defRPr>
            </a:lvl1pPr>
          </a:lstStyle>
          <a:p>
            <a:pPr>
              <a:defRPr/>
            </a:pPr>
            <a:fld id="{815585A5-BC67-4196-B16E-984ACF708385}" type="slidenum">
              <a:rPr lang="en-US"/>
              <a:pPr>
                <a:defRPr/>
              </a:pPr>
              <a:t>‹#›</a:t>
            </a:fld>
            <a:endParaRPr lang="en-US"/>
          </a:p>
        </p:txBody>
      </p:sp>
      <p:grpSp>
        <p:nvGrpSpPr>
          <p:cNvPr id="17416" name="Group 14">
            <a:extLst>
              <a:ext uri="{FF2B5EF4-FFF2-40B4-BE49-F238E27FC236}">
                <a16:creationId xmlns:a16="http://schemas.microsoft.com/office/drawing/2014/main" id="{EB997CB3-62C7-496E-A53D-C11456263865}"/>
              </a:ext>
            </a:extLst>
          </p:cNvPr>
          <p:cNvGrpSpPr>
            <a:grpSpLocks/>
          </p:cNvGrpSpPr>
          <p:nvPr/>
        </p:nvGrpSpPr>
        <p:grpSpPr bwMode="auto">
          <a:xfrm>
            <a:off x="184150" y="5602288"/>
            <a:ext cx="5618163" cy="1035050"/>
            <a:chOff x="246053" y="5544705"/>
            <a:chExt cx="5840616" cy="1035183"/>
          </a:xfrm>
        </p:grpSpPr>
        <p:sp>
          <p:nvSpPr>
            <p:cNvPr id="16" name="Rectangle 15">
              <a:extLst>
                <a:ext uri="{FF2B5EF4-FFF2-40B4-BE49-F238E27FC236}">
                  <a16:creationId xmlns:a16="http://schemas.microsoft.com/office/drawing/2014/main" id="{040378FF-54DA-4375-B22C-F03FB1422B9C}"/>
                </a:ext>
              </a:extLst>
            </p:cNvPr>
            <p:cNvSpPr/>
            <p:nvPr/>
          </p:nvSpPr>
          <p:spPr bwMode="auto">
            <a:xfrm>
              <a:off x="246053" y="5549468"/>
              <a:ext cx="1978779" cy="1030420"/>
            </a:xfrm>
            <a:prstGeom prst="rect">
              <a:avLst/>
            </a:prstGeom>
            <a:solidFill>
              <a:srgbClr val="078B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ts val="0"/>
                </a:spcBef>
                <a:spcAft>
                  <a:spcPts val="0"/>
                </a:spcAft>
                <a:defRPr/>
              </a:pPr>
              <a:r>
                <a:rPr lang="en-US" sz="1351" kern="0" dirty="0">
                  <a:solidFill>
                    <a:sysClr val="windowText" lastClr="000000"/>
                  </a:solidFill>
                </a:rPr>
                <a:t>f</a:t>
              </a:r>
            </a:p>
          </p:txBody>
        </p:sp>
        <p:sp>
          <p:nvSpPr>
            <p:cNvPr id="18" name="Rectangle 17">
              <a:extLst>
                <a:ext uri="{FF2B5EF4-FFF2-40B4-BE49-F238E27FC236}">
                  <a16:creationId xmlns:a16="http://schemas.microsoft.com/office/drawing/2014/main" id="{FD3AFF74-9732-45B0-A811-D1AEE3C921D5}"/>
                </a:ext>
              </a:extLst>
            </p:cNvPr>
            <p:cNvSpPr/>
            <p:nvPr/>
          </p:nvSpPr>
          <p:spPr bwMode="auto">
            <a:xfrm>
              <a:off x="2309000" y="5546292"/>
              <a:ext cx="1792288" cy="1028832"/>
            </a:xfrm>
            <a:prstGeom prst="rect">
              <a:avLst/>
            </a:prstGeom>
            <a:solidFill>
              <a:srgbClr val="078B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ts val="0"/>
                </a:spcBef>
                <a:spcAft>
                  <a:spcPts val="0"/>
                </a:spcAft>
                <a:defRPr/>
              </a:pPr>
              <a:endParaRPr lang="en-US" sz="1351" kern="0" dirty="0">
                <a:solidFill>
                  <a:sysClr val="windowText" lastClr="000000"/>
                </a:solidFill>
              </a:endParaRPr>
            </a:p>
          </p:txBody>
        </p:sp>
        <p:sp>
          <p:nvSpPr>
            <p:cNvPr id="20" name="Rectangle 19">
              <a:extLst>
                <a:ext uri="{FF2B5EF4-FFF2-40B4-BE49-F238E27FC236}">
                  <a16:creationId xmlns:a16="http://schemas.microsoft.com/office/drawing/2014/main" id="{5F768C0E-E777-4563-9BE3-5E7391A93C77}"/>
                </a:ext>
              </a:extLst>
            </p:cNvPr>
            <p:cNvSpPr/>
            <p:nvPr/>
          </p:nvSpPr>
          <p:spPr bwMode="auto">
            <a:xfrm>
              <a:off x="4187107" y="5544705"/>
              <a:ext cx="1899562" cy="1030419"/>
            </a:xfrm>
            <a:prstGeom prst="rect">
              <a:avLst/>
            </a:prstGeom>
            <a:solidFill>
              <a:srgbClr val="078B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32" eaLnBrk="1" fontAlgn="auto" hangingPunct="1">
                <a:spcBef>
                  <a:spcPts val="0"/>
                </a:spcBef>
                <a:spcAft>
                  <a:spcPts val="0"/>
                </a:spcAft>
                <a:defRPr/>
              </a:pPr>
              <a:endParaRPr lang="en-US" sz="1351" kern="0" dirty="0">
                <a:solidFill>
                  <a:sysClr val="windowText" lastClr="000000"/>
                </a:solidFill>
              </a:endParaRPr>
            </a:p>
          </p:txBody>
        </p:sp>
      </p:grpSp>
      <p:pic>
        <p:nvPicPr>
          <p:cNvPr id="17417" name="Picture 2" descr="https://dl.boxcloud.com/api/2.0/internal_files/167761291584/versions/178135161408/representations/png_paged_2048x2048/content/1.png?access_token=1!r5jxEGuMZNJPaTOqVZUh53qfZWVvVTI0u07m1wKXS8Vrmc02IVI1jZTNdqIPdz7DByQU7v2r9Jck1rnKet9KZo2ixCbK9ckb8F7svX5PukTfZyL91FJMp_AIDN7r4TUS8uy60ZQGDqbmuIPHNlDfcWMcScN32VVKSj4qooQFcCRwPoF6-V4IDHhRNrmn8uvFUat--_93g19SWafeml8XUkdLlVAFidwzqdLT3MfOo2ScyW2ijasYKDjFjVgPwmg9Px0HeWPCvumnRDbLi_LFxWR6YZ8nh-DzHQxct-Vn8j6uUNzbiEOqq2NyZuW_eUmLBs8SLXI4igZsrdnvBs3L_pzapTSqI10xmnFSk2NhS9ez8o_uDxzbc-bLAAhSZGgJDv8pyl8W1wTFICOX&amp;box_client_name=box-content-preview&amp;box_client_version=0.129.2">
            <a:extLst>
              <a:ext uri="{FF2B5EF4-FFF2-40B4-BE49-F238E27FC236}">
                <a16:creationId xmlns:a16="http://schemas.microsoft.com/office/drawing/2014/main" id="{179ED067-D9BD-4B93-B32A-CA8A54DFED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6363"/>
            <a:ext cx="2116138"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35">
            <a:extLst>
              <a:ext uri="{FF2B5EF4-FFF2-40B4-BE49-F238E27FC236}">
                <a16:creationId xmlns:a16="http://schemas.microsoft.com/office/drawing/2014/main" id="{7DA0A118-F0C5-4588-BFF3-64C7955E3423}"/>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76475" y="5664200"/>
            <a:ext cx="14954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36">
            <a:extLst>
              <a:ext uri="{FF2B5EF4-FFF2-40B4-BE49-F238E27FC236}">
                <a16:creationId xmlns:a16="http://schemas.microsoft.com/office/drawing/2014/main" id="{655B51FC-2683-4A50-BF97-F878E034FBDC}"/>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067175" y="5664200"/>
            <a:ext cx="16573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37">
            <a:extLst>
              <a:ext uri="{FF2B5EF4-FFF2-40B4-BE49-F238E27FC236}">
                <a16:creationId xmlns:a16="http://schemas.microsoft.com/office/drawing/2014/main" id="{972BEC80-9A28-4EDC-9E23-8E97822B2880}"/>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l="23195" t="16084" r="7207" b="31793"/>
          <a:stretch>
            <a:fillRect/>
          </a:stretch>
        </p:blipFill>
        <p:spPr bwMode="auto">
          <a:xfrm>
            <a:off x="219075" y="5664200"/>
            <a:ext cx="177958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3565312"/>
      </p:ext>
    </p:extLst>
  </p:cSld>
  <p:clrMap bg1="lt1" tx1="dk1" bg2="lt2" tx2="dk2" accent1="accent1" accent2="accent2" accent3="accent3" accent4="accent4" accent5="accent5" accent6="accent6" hlink="hlink" folHlink="folHlink"/>
  <p:sldLayoutIdLst>
    <p:sldLayoutId id="2147484050" r:id="rId1"/>
  </p:sldLayoutIdLst>
  <p:txStyles>
    <p:titleStyle>
      <a:lvl1pPr algn="ctr" defTabSz="682625" rtl="0" eaLnBrk="0" fontAlgn="base" hangingPunct="0">
        <a:lnSpc>
          <a:spcPct val="90000"/>
        </a:lnSpc>
        <a:spcBef>
          <a:spcPct val="0"/>
        </a:spcBef>
        <a:spcAft>
          <a:spcPct val="0"/>
        </a:spcAft>
        <a:defRPr sz="3300" kern="1200">
          <a:solidFill>
            <a:schemeClr val="bg1"/>
          </a:solidFill>
          <a:latin typeface="Soleil" panose="02000803000000020004" pitchFamily="50" charset="0"/>
          <a:ea typeface="+mj-ea"/>
          <a:cs typeface="+mj-cs"/>
        </a:defRPr>
      </a:lvl1pPr>
      <a:lvl2pPr algn="ctr" defTabSz="682625" rtl="0" eaLnBrk="0" fontAlgn="base" hangingPunct="0">
        <a:lnSpc>
          <a:spcPct val="90000"/>
        </a:lnSpc>
        <a:spcBef>
          <a:spcPct val="0"/>
        </a:spcBef>
        <a:spcAft>
          <a:spcPct val="0"/>
        </a:spcAft>
        <a:defRPr sz="3300">
          <a:solidFill>
            <a:schemeClr val="bg1"/>
          </a:solidFill>
          <a:latin typeface="Soleil" panose="02000803000000020004" pitchFamily="50" charset="0"/>
        </a:defRPr>
      </a:lvl2pPr>
      <a:lvl3pPr algn="ctr" defTabSz="682625" rtl="0" eaLnBrk="0" fontAlgn="base" hangingPunct="0">
        <a:lnSpc>
          <a:spcPct val="90000"/>
        </a:lnSpc>
        <a:spcBef>
          <a:spcPct val="0"/>
        </a:spcBef>
        <a:spcAft>
          <a:spcPct val="0"/>
        </a:spcAft>
        <a:defRPr sz="3300">
          <a:solidFill>
            <a:schemeClr val="bg1"/>
          </a:solidFill>
          <a:latin typeface="Soleil" panose="02000803000000020004" pitchFamily="50" charset="0"/>
        </a:defRPr>
      </a:lvl3pPr>
      <a:lvl4pPr algn="ctr" defTabSz="682625" rtl="0" eaLnBrk="0" fontAlgn="base" hangingPunct="0">
        <a:lnSpc>
          <a:spcPct val="90000"/>
        </a:lnSpc>
        <a:spcBef>
          <a:spcPct val="0"/>
        </a:spcBef>
        <a:spcAft>
          <a:spcPct val="0"/>
        </a:spcAft>
        <a:defRPr sz="3300">
          <a:solidFill>
            <a:schemeClr val="bg1"/>
          </a:solidFill>
          <a:latin typeface="Soleil" panose="02000803000000020004" pitchFamily="50" charset="0"/>
        </a:defRPr>
      </a:lvl4pPr>
      <a:lvl5pPr algn="ctr" defTabSz="682625" rtl="0" eaLnBrk="0" fontAlgn="base" hangingPunct="0">
        <a:lnSpc>
          <a:spcPct val="90000"/>
        </a:lnSpc>
        <a:spcBef>
          <a:spcPct val="0"/>
        </a:spcBef>
        <a:spcAft>
          <a:spcPct val="0"/>
        </a:spcAft>
        <a:defRPr sz="3300">
          <a:solidFill>
            <a:schemeClr val="bg1"/>
          </a:solidFill>
          <a:latin typeface="Soleil" panose="02000803000000020004" pitchFamily="50" charset="0"/>
        </a:defRPr>
      </a:lvl5pPr>
      <a:lvl6pPr marL="457189" algn="ctr" defTabSz="684196" rtl="0" fontAlgn="base">
        <a:lnSpc>
          <a:spcPct val="90000"/>
        </a:lnSpc>
        <a:spcBef>
          <a:spcPct val="0"/>
        </a:spcBef>
        <a:spcAft>
          <a:spcPct val="0"/>
        </a:spcAft>
        <a:defRPr sz="3300">
          <a:solidFill>
            <a:schemeClr val="bg1"/>
          </a:solidFill>
          <a:latin typeface="Soleil" panose="02000803000000020004" pitchFamily="50" charset="0"/>
        </a:defRPr>
      </a:lvl6pPr>
      <a:lvl7pPr marL="914377" algn="ctr" defTabSz="684196" rtl="0" fontAlgn="base">
        <a:lnSpc>
          <a:spcPct val="90000"/>
        </a:lnSpc>
        <a:spcBef>
          <a:spcPct val="0"/>
        </a:spcBef>
        <a:spcAft>
          <a:spcPct val="0"/>
        </a:spcAft>
        <a:defRPr sz="3300">
          <a:solidFill>
            <a:schemeClr val="bg1"/>
          </a:solidFill>
          <a:latin typeface="Soleil" panose="02000803000000020004" pitchFamily="50" charset="0"/>
        </a:defRPr>
      </a:lvl7pPr>
      <a:lvl8pPr marL="1371566" algn="ctr" defTabSz="684196" rtl="0" fontAlgn="base">
        <a:lnSpc>
          <a:spcPct val="90000"/>
        </a:lnSpc>
        <a:spcBef>
          <a:spcPct val="0"/>
        </a:spcBef>
        <a:spcAft>
          <a:spcPct val="0"/>
        </a:spcAft>
        <a:defRPr sz="3300">
          <a:solidFill>
            <a:schemeClr val="bg1"/>
          </a:solidFill>
          <a:latin typeface="Soleil" panose="02000803000000020004" pitchFamily="50" charset="0"/>
        </a:defRPr>
      </a:lvl8pPr>
      <a:lvl9pPr marL="1828754" algn="ctr" defTabSz="684196" rtl="0" fontAlgn="base">
        <a:lnSpc>
          <a:spcPct val="90000"/>
        </a:lnSpc>
        <a:spcBef>
          <a:spcPct val="0"/>
        </a:spcBef>
        <a:spcAft>
          <a:spcPct val="0"/>
        </a:spcAft>
        <a:defRPr sz="3300">
          <a:solidFill>
            <a:schemeClr val="bg1"/>
          </a:solidFill>
          <a:latin typeface="Soleil" panose="02000803000000020004" pitchFamily="50" charset="0"/>
        </a:defRPr>
      </a:lvl9pPr>
    </p:titleStyle>
    <p:bodyStyle>
      <a:lvl1pPr marL="168275" indent="-168275" algn="l" defTabSz="682625" rtl="0" eaLnBrk="0" fontAlgn="base" hangingPunct="0">
        <a:lnSpc>
          <a:spcPct val="90000"/>
        </a:lnSpc>
        <a:spcBef>
          <a:spcPts val="750"/>
        </a:spcBef>
        <a:spcAft>
          <a:spcPct val="0"/>
        </a:spcAft>
        <a:buFont typeface="Arial" panose="020B0604020202020204" pitchFamily="34" charset="0"/>
        <a:buChar char="•"/>
        <a:defRPr sz="2100" kern="1200">
          <a:solidFill>
            <a:schemeClr val="bg1"/>
          </a:solidFill>
          <a:latin typeface="Soleil Bk" panose="02000503000000020004" pitchFamily="50" charset="0"/>
          <a:ea typeface="+mn-ea"/>
          <a:cs typeface="+mn-cs"/>
        </a:defRPr>
      </a:lvl1pPr>
      <a:lvl2pPr marL="511175" indent="-168275" algn="l" defTabSz="682625" rtl="0" eaLnBrk="0" fontAlgn="base" hangingPunct="0">
        <a:lnSpc>
          <a:spcPct val="90000"/>
        </a:lnSpc>
        <a:spcBef>
          <a:spcPts val="375"/>
        </a:spcBef>
        <a:spcAft>
          <a:spcPct val="0"/>
        </a:spcAft>
        <a:buFont typeface="Arial" panose="020B0604020202020204" pitchFamily="34" charset="0"/>
        <a:buChar char="•"/>
        <a:defRPr kern="1200">
          <a:solidFill>
            <a:schemeClr val="bg1"/>
          </a:solidFill>
          <a:latin typeface="Soleil Bk" panose="02000503000000020004" pitchFamily="50" charset="0"/>
          <a:ea typeface="+mn-ea"/>
          <a:cs typeface="+mn-cs"/>
        </a:defRPr>
      </a:lvl2pPr>
      <a:lvl3pPr marL="854075" indent="-168275" algn="l" defTabSz="682625" rtl="0" eaLnBrk="0" fontAlgn="base" hangingPunct="0">
        <a:lnSpc>
          <a:spcPct val="90000"/>
        </a:lnSpc>
        <a:spcBef>
          <a:spcPts val="375"/>
        </a:spcBef>
        <a:spcAft>
          <a:spcPct val="0"/>
        </a:spcAft>
        <a:buFont typeface="Arial" panose="020B0604020202020204" pitchFamily="34" charset="0"/>
        <a:buChar char="•"/>
        <a:defRPr sz="1500" kern="1200">
          <a:solidFill>
            <a:schemeClr val="bg1"/>
          </a:solidFill>
          <a:latin typeface="Soleil Bk" panose="02000503000000020004" pitchFamily="50" charset="0"/>
          <a:ea typeface="+mn-ea"/>
          <a:cs typeface="+mn-cs"/>
        </a:defRPr>
      </a:lvl3pPr>
      <a:lvl4pPr marL="1196975" indent="-168275" algn="l" defTabSz="682625" rtl="0" eaLnBrk="0" fontAlgn="base" hangingPunct="0">
        <a:lnSpc>
          <a:spcPct val="90000"/>
        </a:lnSpc>
        <a:spcBef>
          <a:spcPts val="375"/>
        </a:spcBef>
        <a:spcAft>
          <a:spcPct val="0"/>
        </a:spcAft>
        <a:buFont typeface="Arial" panose="020B0604020202020204" pitchFamily="34" charset="0"/>
        <a:buChar char="•"/>
        <a:defRPr sz="1300" kern="1200">
          <a:solidFill>
            <a:schemeClr val="bg1"/>
          </a:solidFill>
          <a:latin typeface="Soleil Bk" panose="02000503000000020004" pitchFamily="50" charset="0"/>
          <a:ea typeface="+mn-ea"/>
          <a:cs typeface="+mn-cs"/>
        </a:defRPr>
      </a:lvl4pPr>
      <a:lvl5pPr marL="1539875" indent="-168275" algn="l" defTabSz="682625" rtl="0" eaLnBrk="0" fontAlgn="base" hangingPunct="0">
        <a:lnSpc>
          <a:spcPct val="90000"/>
        </a:lnSpc>
        <a:spcBef>
          <a:spcPts val="375"/>
        </a:spcBef>
        <a:spcAft>
          <a:spcPct val="0"/>
        </a:spcAft>
        <a:buFont typeface="Arial" panose="020B0604020202020204" pitchFamily="34" charset="0"/>
        <a:buChar char="•"/>
        <a:defRPr sz="1300" kern="1200">
          <a:solidFill>
            <a:schemeClr val="bg1"/>
          </a:solidFill>
          <a:latin typeface="Soleil Bk" panose="02000503000000020004" pitchFamily="50" charset="0"/>
          <a:ea typeface="+mn-ea"/>
          <a:cs typeface="+mn-cs"/>
        </a:defRPr>
      </a:lvl5pPr>
      <a:lvl6pPr marL="1885809"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683"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558"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432" indent="-171438" algn="l" defTabSz="685750"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50" rtl="0" eaLnBrk="1" latinLnBrk="0" hangingPunct="1">
        <a:defRPr sz="1351" kern="1200">
          <a:solidFill>
            <a:schemeClr val="tx1"/>
          </a:solidFill>
          <a:latin typeface="+mn-lt"/>
          <a:ea typeface="+mn-ea"/>
          <a:cs typeface="+mn-cs"/>
        </a:defRPr>
      </a:lvl1pPr>
      <a:lvl2pPr marL="342875" algn="l" defTabSz="685750" rtl="0" eaLnBrk="1" latinLnBrk="0" hangingPunct="1">
        <a:defRPr sz="1351" kern="1200">
          <a:solidFill>
            <a:schemeClr val="tx1"/>
          </a:solidFill>
          <a:latin typeface="+mn-lt"/>
          <a:ea typeface="+mn-ea"/>
          <a:cs typeface="+mn-cs"/>
        </a:defRPr>
      </a:lvl2pPr>
      <a:lvl3pPr marL="685750" algn="l" defTabSz="685750" rtl="0" eaLnBrk="1" latinLnBrk="0" hangingPunct="1">
        <a:defRPr sz="1351" kern="1200">
          <a:solidFill>
            <a:schemeClr val="tx1"/>
          </a:solidFill>
          <a:latin typeface="+mn-lt"/>
          <a:ea typeface="+mn-ea"/>
          <a:cs typeface="+mn-cs"/>
        </a:defRPr>
      </a:lvl3pPr>
      <a:lvl4pPr marL="1028624" algn="l" defTabSz="685750" rtl="0" eaLnBrk="1" latinLnBrk="0" hangingPunct="1">
        <a:defRPr sz="1351" kern="1200">
          <a:solidFill>
            <a:schemeClr val="tx1"/>
          </a:solidFill>
          <a:latin typeface="+mn-lt"/>
          <a:ea typeface="+mn-ea"/>
          <a:cs typeface="+mn-cs"/>
        </a:defRPr>
      </a:lvl4pPr>
      <a:lvl5pPr marL="1371498" algn="l" defTabSz="685750" rtl="0" eaLnBrk="1" latinLnBrk="0" hangingPunct="1">
        <a:defRPr sz="1351" kern="1200">
          <a:solidFill>
            <a:schemeClr val="tx1"/>
          </a:solidFill>
          <a:latin typeface="+mn-lt"/>
          <a:ea typeface="+mn-ea"/>
          <a:cs typeface="+mn-cs"/>
        </a:defRPr>
      </a:lvl5pPr>
      <a:lvl6pPr marL="1714372" algn="l" defTabSz="685750" rtl="0" eaLnBrk="1" latinLnBrk="0" hangingPunct="1">
        <a:defRPr sz="1351" kern="1200">
          <a:solidFill>
            <a:schemeClr val="tx1"/>
          </a:solidFill>
          <a:latin typeface="+mn-lt"/>
          <a:ea typeface="+mn-ea"/>
          <a:cs typeface="+mn-cs"/>
        </a:defRPr>
      </a:lvl6pPr>
      <a:lvl7pPr marL="2057246" algn="l" defTabSz="685750" rtl="0" eaLnBrk="1" latinLnBrk="0" hangingPunct="1">
        <a:defRPr sz="1351" kern="1200">
          <a:solidFill>
            <a:schemeClr val="tx1"/>
          </a:solidFill>
          <a:latin typeface="+mn-lt"/>
          <a:ea typeface="+mn-ea"/>
          <a:cs typeface="+mn-cs"/>
        </a:defRPr>
      </a:lvl7pPr>
      <a:lvl8pPr marL="2400120" algn="l" defTabSz="685750" rtl="0" eaLnBrk="1" latinLnBrk="0" hangingPunct="1">
        <a:defRPr sz="1351" kern="1200">
          <a:solidFill>
            <a:schemeClr val="tx1"/>
          </a:solidFill>
          <a:latin typeface="+mn-lt"/>
          <a:ea typeface="+mn-ea"/>
          <a:cs typeface="+mn-cs"/>
        </a:defRPr>
      </a:lvl8pPr>
      <a:lvl9pPr marL="2742995" algn="l" defTabSz="685750" rtl="0" eaLnBrk="1" latinLnBrk="0" hangingPunct="1">
        <a:defRPr sz="135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DD4CE936-4024-40A9-9AFC-5049C41C254C}"/>
              </a:ext>
            </a:extLst>
          </p:cNvPr>
          <p:cNvSpPr>
            <a:spLocks noGrp="1" noChangeArrowheads="1"/>
          </p:cNvSpPr>
          <p:nvPr>
            <p:ph type="title"/>
          </p:nvPr>
        </p:nvSpPr>
        <p:spPr bwMode="auto">
          <a:xfrm>
            <a:off x="628651" y="887413"/>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A37B0146-FB1A-430E-87AE-E2C923E1FA5A}"/>
              </a:ext>
            </a:extLst>
          </p:cNvPr>
          <p:cNvSpPr>
            <a:spLocks noGrp="1" noChangeArrowheads="1"/>
          </p:cNvSpPr>
          <p:nvPr>
            <p:ph type="body" idx="1"/>
          </p:nvPr>
        </p:nvSpPr>
        <p:spPr bwMode="auto">
          <a:xfrm>
            <a:off x="628651" y="2347914"/>
            <a:ext cx="7886700" cy="435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CBDF59A-2094-48AC-880B-DA0A769737B5}"/>
              </a:ext>
            </a:extLst>
          </p:cNvPr>
          <p:cNvSpPr>
            <a:spLocks noGrp="1"/>
          </p:cNvSpPr>
          <p:nvPr>
            <p:ph type="dt" sz="half" idx="2"/>
          </p:nvPr>
        </p:nvSpPr>
        <p:spPr>
          <a:xfrm>
            <a:off x="628651" y="6356351"/>
            <a:ext cx="2057400" cy="365125"/>
          </a:xfrm>
          <a:prstGeom prst="rect">
            <a:avLst/>
          </a:prstGeom>
        </p:spPr>
        <p:txBody>
          <a:bodyPr vert="horz" lIns="91440" tIns="45720" rIns="91440" bIns="45720" rtlCol="0" anchor="ctr"/>
          <a:lstStyle>
            <a:lvl1pPr algn="l">
              <a:defRPr sz="900">
                <a:solidFill>
                  <a:schemeClr val="tx1">
                    <a:tint val="75000"/>
                  </a:schemeClr>
                </a:solidFill>
                <a:latin typeface="Soleil Bk" panose="02000503000000020004" pitchFamily="50" charset="0"/>
              </a:defRPr>
            </a:lvl1pPr>
          </a:lstStyle>
          <a:p>
            <a:pPr>
              <a:defRPr/>
            </a:pPr>
            <a:fld id="{4FB4F2DC-0880-4E65-8867-80F7C6F5D994}" type="datetimeFigureOut">
              <a:rPr lang="en-US"/>
              <a:pPr>
                <a:defRPr/>
              </a:pPr>
              <a:t>6/17/2019</a:t>
            </a:fld>
            <a:endParaRPr lang="en-US" dirty="0"/>
          </a:p>
        </p:txBody>
      </p:sp>
      <p:sp>
        <p:nvSpPr>
          <p:cNvPr id="5" name="Footer Placeholder 4">
            <a:extLst>
              <a:ext uri="{FF2B5EF4-FFF2-40B4-BE49-F238E27FC236}">
                <a16:creationId xmlns:a16="http://schemas.microsoft.com/office/drawing/2014/main" id="{96502345-FFD7-48FA-AFB6-9D2514EB2450}"/>
              </a:ext>
            </a:extLst>
          </p:cNvPr>
          <p:cNvSpPr>
            <a:spLocks noGrp="1"/>
          </p:cNvSpPr>
          <p:nvPr>
            <p:ph type="ftr" sz="quarter" idx="3"/>
          </p:nvPr>
        </p:nvSpPr>
        <p:spPr>
          <a:xfrm>
            <a:off x="3028951" y="6356351"/>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leil Bk" panose="02000503000000020004" pitchFamily="50" charset="0"/>
              </a:defRPr>
            </a:lvl1pPr>
          </a:lstStyle>
          <a:p>
            <a:pPr>
              <a:defRPr/>
            </a:pPr>
            <a:endParaRPr lang="en-US"/>
          </a:p>
        </p:txBody>
      </p:sp>
      <p:sp>
        <p:nvSpPr>
          <p:cNvPr id="6" name="Slide Number Placeholder 5">
            <a:extLst>
              <a:ext uri="{FF2B5EF4-FFF2-40B4-BE49-F238E27FC236}">
                <a16:creationId xmlns:a16="http://schemas.microsoft.com/office/drawing/2014/main" id="{35835290-2082-41F9-9145-11772E6C6F31}"/>
              </a:ext>
            </a:extLst>
          </p:cNvPr>
          <p:cNvSpPr>
            <a:spLocks noGrp="1"/>
          </p:cNvSpPr>
          <p:nvPr>
            <p:ph type="sldNum" sz="quarter" idx="4"/>
          </p:nvPr>
        </p:nvSpPr>
        <p:spPr>
          <a:xfrm>
            <a:off x="6457951" y="6356351"/>
            <a:ext cx="2057400" cy="365125"/>
          </a:xfrm>
          <a:prstGeom prst="rect">
            <a:avLst/>
          </a:prstGeom>
        </p:spPr>
        <p:txBody>
          <a:bodyPr vert="horz" lIns="91440" tIns="45720" rIns="91440" bIns="45720" rtlCol="0" anchor="ctr"/>
          <a:lstStyle>
            <a:lvl1pPr algn="r">
              <a:defRPr sz="900">
                <a:solidFill>
                  <a:schemeClr val="tx1">
                    <a:tint val="75000"/>
                  </a:schemeClr>
                </a:solidFill>
                <a:latin typeface="Soleil Bk" panose="02000503000000020004" pitchFamily="50" charset="0"/>
              </a:defRPr>
            </a:lvl1pPr>
          </a:lstStyle>
          <a:p>
            <a:pPr>
              <a:defRPr/>
            </a:pPr>
            <a:fld id="{8AD4716D-2EC5-466D-BFF7-EC61256192ED}" type="slidenum">
              <a:rPr lang="en-US"/>
              <a:pPr>
                <a:defRPr/>
              </a:pPr>
              <a:t>‹#›</a:t>
            </a:fld>
            <a:endParaRPr lang="en-US"/>
          </a:p>
        </p:txBody>
      </p:sp>
      <p:sp>
        <p:nvSpPr>
          <p:cNvPr id="7" name="Rectangle 6">
            <a:extLst>
              <a:ext uri="{FF2B5EF4-FFF2-40B4-BE49-F238E27FC236}">
                <a16:creationId xmlns:a16="http://schemas.microsoft.com/office/drawing/2014/main" id="{41D4FC1A-E3B8-4DCD-BDE5-BAC827AAA396}"/>
              </a:ext>
            </a:extLst>
          </p:cNvPr>
          <p:cNvSpPr/>
          <p:nvPr userDrawn="1"/>
        </p:nvSpPr>
        <p:spPr>
          <a:xfrm>
            <a:off x="0" y="1"/>
            <a:ext cx="9144000" cy="996951"/>
          </a:xfrm>
          <a:prstGeom prst="rect">
            <a:avLst/>
          </a:prstGeom>
          <a:solidFill>
            <a:srgbClr val="2B2E49"/>
          </a:solidFill>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anchor="ctr"/>
          <a:lstStyle/>
          <a:p>
            <a:pPr algn="ctr">
              <a:defRPr/>
            </a:pPr>
            <a:endParaRPr lang="en-US" sz="1013" dirty="0">
              <a:latin typeface="Soleil" panose="02000803000000020004" pitchFamily="50" charset="0"/>
            </a:endParaRPr>
          </a:p>
        </p:txBody>
      </p:sp>
      <p:pic>
        <p:nvPicPr>
          <p:cNvPr id="5128" name="Picture 2" descr="https://dl.boxcloud.com/api/2.0/internal_files/167761291584/versions/178135161408/representations/png_paged_2048x2048/content/1.png?access_token=1!r5jxEGuMZNJPaTOqVZUh53qfZWVvVTI0u07m1wKXS8Vrmc02IVI1jZTNdqIPdz7DByQU7v2r9Jck1rnKet9KZo2ixCbK9ckb8F7svX5PukTfZyL91FJMp_AIDN7r4TUS8uy60ZQGDqbmuIPHNlDfcWMcScN32VVKSj4qooQFcCRwPoF6-V4IDHhRNrmn8uvFUat--_93g19SWafeml8XUkdLlVAFidwzqdLT3MfOo2ScyW2ijasYKDjFjVgPwmg9Px0HeWPCvumnRDbLi_LFxWR6YZ8nh-DzHQxct-Vn8j6uUNzbiEOqq2NyZuW_eUmLBs8SLXI4igZsrdnvBs3L_pzapTSqI10xmnFSk2NhS9ez8o_uDxzbc-bLAAhSZGgJDv8pyl8W1wTFICOX&amp;box_client_name=box-content-preview&amp;box_client_version=0.129.2">
            <a:extLst>
              <a:ext uri="{FF2B5EF4-FFF2-40B4-BE49-F238E27FC236}">
                <a16:creationId xmlns:a16="http://schemas.microsoft.com/office/drawing/2014/main" id="{BA80C035-EEB4-4AE4-A537-E85F14B4BF62}"/>
              </a:ext>
            </a:extLst>
          </p:cNvP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106363"/>
            <a:ext cx="2116139" cy="123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8028124"/>
      </p:ext>
    </p:extLst>
  </p:cSld>
  <p:clrMap bg1="lt1" tx1="dk1" bg2="lt2" tx2="dk2" accent1="accent1" accent2="accent2" accent3="accent3" accent4="accent4" accent5="accent5" accent6="accent6" hlink="hlink" folHlink="folHlink"/>
  <p:sldLayoutIdLst>
    <p:sldLayoutId id="2147484052" r:id="rId1"/>
  </p:sldLayoutIdLst>
  <p:txStyles>
    <p:titleStyle>
      <a:lvl1pPr algn="l" defTabSz="513160" rtl="0" eaLnBrk="0" fontAlgn="base" hangingPunct="0">
        <a:lnSpc>
          <a:spcPct val="90000"/>
        </a:lnSpc>
        <a:spcBef>
          <a:spcPct val="0"/>
        </a:spcBef>
        <a:spcAft>
          <a:spcPct val="0"/>
        </a:spcAft>
        <a:defRPr sz="2475" kern="1200">
          <a:solidFill>
            <a:schemeClr val="tx1"/>
          </a:solidFill>
          <a:latin typeface="Soleil" panose="02000803000000020004" pitchFamily="50" charset="0"/>
          <a:ea typeface="+mj-ea"/>
          <a:cs typeface="+mj-cs"/>
        </a:defRPr>
      </a:lvl1pPr>
      <a:lvl2pPr algn="l" defTabSz="513160" rtl="0" eaLnBrk="0" fontAlgn="base" hangingPunct="0">
        <a:lnSpc>
          <a:spcPct val="90000"/>
        </a:lnSpc>
        <a:spcBef>
          <a:spcPct val="0"/>
        </a:spcBef>
        <a:spcAft>
          <a:spcPct val="0"/>
        </a:spcAft>
        <a:defRPr sz="2475">
          <a:solidFill>
            <a:schemeClr val="tx1"/>
          </a:solidFill>
          <a:latin typeface="Soleil" panose="02000803000000020004" pitchFamily="50" charset="0"/>
        </a:defRPr>
      </a:lvl2pPr>
      <a:lvl3pPr algn="l" defTabSz="513160" rtl="0" eaLnBrk="0" fontAlgn="base" hangingPunct="0">
        <a:lnSpc>
          <a:spcPct val="90000"/>
        </a:lnSpc>
        <a:spcBef>
          <a:spcPct val="0"/>
        </a:spcBef>
        <a:spcAft>
          <a:spcPct val="0"/>
        </a:spcAft>
        <a:defRPr sz="2475">
          <a:solidFill>
            <a:schemeClr val="tx1"/>
          </a:solidFill>
          <a:latin typeface="Soleil" panose="02000803000000020004" pitchFamily="50" charset="0"/>
        </a:defRPr>
      </a:lvl3pPr>
      <a:lvl4pPr algn="l" defTabSz="513160" rtl="0" eaLnBrk="0" fontAlgn="base" hangingPunct="0">
        <a:lnSpc>
          <a:spcPct val="90000"/>
        </a:lnSpc>
        <a:spcBef>
          <a:spcPct val="0"/>
        </a:spcBef>
        <a:spcAft>
          <a:spcPct val="0"/>
        </a:spcAft>
        <a:defRPr sz="2475">
          <a:solidFill>
            <a:schemeClr val="tx1"/>
          </a:solidFill>
          <a:latin typeface="Soleil" panose="02000803000000020004" pitchFamily="50" charset="0"/>
        </a:defRPr>
      </a:lvl4pPr>
      <a:lvl5pPr algn="l" defTabSz="513160" rtl="0" eaLnBrk="0" fontAlgn="base" hangingPunct="0">
        <a:lnSpc>
          <a:spcPct val="90000"/>
        </a:lnSpc>
        <a:spcBef>
          <a:spcPct val="0"/>
        </a:spcBef>
        <a:spcAft>
          <a:spcPct val="0"/>
        </a:spcAft>
        <a:defRPr sz="2475">
          <a:solidFill>
            <a:schemeClr val="tx1"/>
          </a:solidFill>
          <a:latin typeface="Soleil" panose="02000803000000020004" pitchFamily="50" charset="0"/>
        </a:defRPr>
      </a:lvl5pPr>
      <a:lvl6pPr marL="342900" algn="l" defTabSz="513160" rtl="0" fontAlgn="base">
        <a:lnSpc>
          <a:spcPct val="90000"/>
        </a:lnSpc>
        <a:spcBef>
          <a:spcPct val="0"/>
        </a:spcBef>
        <a:spcAft>
          <a:spcPct val="0"/>
        </a:spcAft>
        <a:defRPr sz="2475">
          <a:solidFill>
            <a:schemeClr val="tx1"/>
          </a:solidFill>
          <a:latin typeface="Soleil" panose="02000803000000020004" pitchFamily="50" charset="0"/>
        </a:defRPr>
      </a:lvl6pPr>
      <a:lvl7pPr marL="685800" algn="l" defTabSz="513160" rtl="0" fontAlgn="base">
        <a:lnSpc>
          <a:spcPct val="90000"/>
        </a:lnSpc>
        <a:spcBef>
          <a:spcPct val="0"/>
        </a:spcBef>
        <a:spcAft>
          <a:spcPct val="0"/>
        </a:spcAft>
        <a:defRPr sz="2475">
          <a:solidFill>
            <a:schemeClr val="tx1"/>
          </a:solidFill>
          <a:latin typeface="Soleil" panose="02000803000000020004" pitchFamily="50" charset="0"/>
        </a:defRPr>
      </a:lvl7pPr>
      <a:lvl8pPr marL="1028700" algn="l" defTabSz="513160" rtl="0" fontAlgn="base">
        <a:lnSpc>
          <a:spcPct val="90000"/>
        </a:lnSpc>
        <a:spcBef>
          <a:spcPct val="0"/>
        </a:spcBef>
        <a:spcAft>
          <a:spcPct val="0"/>
        </a:spcAft>
        <a:defRPr sz="2475">
          <a:solidFill>
            <a:schemeClr val="tx1"/>
          </a:solidFill>
          <a:latin typeface="Soleil" panose="02000803000000020004" pitchFamily="50" charset="0"/>
        </a:defRPr>
      </a:lvl8pPr>
      <a:lvl9pPr marL="1371600" algn="l" defTabSz="513160" rtl="0" fontAlgn="base">
        <a:lnSpc>
          <a:spcPct val="90000"/>
        </a:lnSpc>
        <a:spcBef>
          <a:spcPct val="0"/>
        </a:spcBef>
        <a:spcAft>
          <a:spcPct val="0"/>
        </a:spcAft>
        <a:defRPr sz="2475">
          <a:solidFill>
            <a:schemeClr val="tx1"/>
          </a:solidFill>
          <a:latin typeface="Soleil" panose="02000803000000020004" pitchFamily="50" charset="0"/>
        </a:defRPr>
      </a:lvl9pPr>
    </p:titleStyle>
    <p:bodyStyle>
      <a:lvl1pPr marL="127397" indent="-127397" algn="l" defTabSz="513160" rtl="0" eaLnBrk="0" fontAlgn="base" hangingPunct="0">
        <a:lnSpc>
          <a:spcPct val="90000"/>
        </a:lnSpc>
        <a:spcBef>
          <a:spcPts val="563"/>
        </a:spcBef>
        <a:spcAft>
          <a:spcPct val="0"/>
        </a:spcAft>
        <a:buFont typeface="Arial" panose="020B0604020202020204" pitchFamily="34" charset="0"/>
        <a:buChar char="•"/>
        <a:defRPr sz="1575" kern="1200">
          <a:solidFill>
            <a:schemeClr val="tx1"/>
          </a:solidFill>
          <a:latin typeface="Soleil Bk" panose="02000503000000020004" pitchFamily="50" charset="0"/>
          <a:ea typeface="+mn-ea"/>
          <a:cs typeface="+mn-cs"/>
        </a:defRPr>
      </a:lvl1pPr>
      <a:lvl2pPr marL="384572" indent="-127397" algn="l" defTabSz="513160" rtl="0" eaLnBrk="0" fontAlgn="base" hangingPunct="0">
        <a:lnSpc>
          <a:spcPct val="90000"/>
        </a:lnSpc>
        <a:spcBef>
          <a:spcPts val="281"/>
        </a:spcBef>
        <a:spcAft>
          <a:spcPct val="0"/>
        </a:spcAft>
        <a:buFont typeface="Arial" panose="020B0604020202020204" pitchFamily="34" charset="0"/>
        <a:buChar char="•"/>
        <a:defRPr kern="1200">
          <a:solidFill>
            <a:schemeClr val="tx1"/>
          </a:solidFill>
          <a:latin typeface="Soleil Bk" panose="02000503000000020004" pitchFamily="50" charset="0"/>
          <a:ea typeface="+mn-ea"/>
          <a:cs typeface="+mn-cs"/>
        </a:defRPr>
      </a:lvl2pPr>
      <a:lvl3pPr marL="641747" indent="-127397" algn="l" defTabSz="513160" rtl="0" eaLnBrk="0" fontAlgn="base" hangingPunct="0">
        <a:lnSpc>
          <a:spcPct val="90000"/>
        </a:lnSpc>
        <a:spcBef>
          <a:spcPts val="281"/>
        </a:spcBef>
        <a:spcAft>
          <a:spcPct val="0"/>
        </a:spcAft>
        <a:buFont typeface="Arial" panose="020B0604020202020204" pitchFamily="34" charset="0"/>
        <a:buChar char="•"/>
        <a:defRPr sz="1125" kern="1200">
          <a:solidFill>
            <a:schemeClr val="tx1"/>
          </a:solidFill>
          <a:latin typeface="Soleil Bk" panose="02000503000000020004" pitchFamily="50" charset="0"/>
          <a:ea typeface="+mn-ea"/>
          <a:cs typeface="+mn-cs"/>
        </a:defRPr>
      </a:lvl3pPr>
      <a:lvl4pPr marL="898922" indent="-127397" algn="l" defTabSz="513160" rtl="0" eaLnBrk="0" fontAlgn="base" hangingPunct="0">
        <a:lnSpc>
          <a:spcPct val="90000"/>
        </a:lnSpc>
        <a:spcBef>
          <a:spcPts val="281"/>
        </a:spcBef>
        <a:spcAft>
          <a:spcPct val="0"/>
        </a:spcAft>
        <a:buFont typeface="Arial" panose="020B0604020202020204" pitchFamily="34" charset="0"/>
        <a:buChar char="•"/>
        <a:defRPr sz="975" kern="1200">
          <a:solidFill>
            <a:schemeClr val="tx1"/>
          </a:solidFill>
          <a:latin typeface="Soleil Bk" panose="02000503000000020004" pitchFamily="50" charset="0"/>
          <a:ea typeface="+mn-ea"/>
          <a:cs typeface="+mn-cs"/>
        </a:defRPr>
      </a:lvl4pPr>
      <a:lvl5pPr marL="1156097" indent="-127397" algn="l" defTabSz="513160" rtl="0" eaLnBrk="0" fontAlgn="base" hangingPunct="0">
        <a:lnSpc>
          <a:spcPct val="90000"/>
        </a:lnSpc>
        <a:spcBef>
          <a:spcPts val="281"/>
        </a:spcBef>
        <a:spcAft>
          <a:spcPct val="0"/>
        </a:spcAft>
        <a:buFont typeface="Arial" panose="020B0604020202020204" pitchFamily="34" charset="0"/>
        <a:buChar char="•"/>
        <a:defRPr sz="975" kern="1200">
          <a:solidFill>
            <a:schemeClr val="tx1"/>
          </a:solidFill>
          <a:latin typeface="Soleil Bk" panose="02000503000000020004" pitchFamily="50" charset="0"/>
          <a:ea typeface="+mn-ea"/>
          <a:cs typeface="+mn-cs"/>
        </a:defRPr>
      </a:lvl5pPr>
      <a:lvl6pPr marL="1414392"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54"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17"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879" indent="-128582" algn="l" defTabSz="51432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25" rtl="0" eaLnBrk="1" latinLnBrk="0" hangingPunct="1">
        <a:defRPr sz="1013" kern="1200">
          <a:solidFill>
            <a:schemeClr val="tx1"/>
          </a:solidFill>
          <a:latin typeface="+mn-lt"/>
          <a:ea typeface="+mn-ea"/>
          <a:cs typeface="+mn-cs"/>
        </a:defRPr>
      </a:lvl1pPr>
      <a:lvl2pPr marL="257163" algn="l" defTabSz="514325" rtl="0" eaLnBrk="1" latinLnBrk="0" hangingPunct="1">
        <a:defRPr sz="1013" kern="1200">
          <a:solidFill>
            <a:schemeClr val="tx1"/>
          </a:solidFill>
          <a:latin typeface="+mn-lt"/>
          <a:ea typeface="+mn-ea"/>
          <a:cs typeface="+mn-cs"/>
        </a:defRPr>
      </a:lvl2pPr>
      <a:lvl3pPr marL="514325" algn="l" defTabSz="514325" rtl="0" eaLnBrk="1" latinLnBrk="0" hangingPunct="1">
        <a:defRPr sz="1013" kern="1200">
          <a:solidFill>
            <a:schemeClr val="tx1"/>
          </a:solidFill>
          <a:latin typeface="+mn-lt"/>
          <a:ea typeface="+mn-ea"/>
          <a:cs typeface="+mn-cs"/>
        </a:defRPr>
      </a:lvl3pPr>
      <a:lvl4pPr marL="771487" algn="l" defTabSz="514325" rtl="0" eaLnBrk="1" latinLnBrk="0" hangingPunct="1">
        <a:defRPr sz="1013" kern="1200">
          <a:solidFill>
            <a:schemeClr val="tx1"/>
          </a:solidFill>
          <a:latin typeface="+mn-lt"/>
          <a:ea typeface="+mn-ea"/>
          <a:cs typeface="+mn-cs"/>
        </a:defRPr>
      </a:lvl4pPr>
      <a:lvl5pPr marL="1028649" algn="l" defTabSz="514325" rtl="0" eaLnBrk="1" latinLnBrk="0" hangingPunct="1">
        <a:defRPr sz="1013" kern="1200">
          <a:solidFill>
            <a:schemeClr val="tx1"/>
          </a:solidFill>
          <a:latin typeface="+mn-lt"/>
          <a:ea typeface="+mn-ea"/>
          <a:cs typeface="+mn-cs"/>
        </a:defRPr>
      </a:lvl5pPr>
      <a:lvl6pPr marL="1285811" algn="l" defTabSz="514325" rtl="0" eaLnBrk="1" latinLnBrk="0" hangingPunct="1">
        <a:defRPr sz="1013" kern="1200">
          <a:solidFill>
            <a:schemeClr val="tx1"/>
          </a:solidFill>
          <a:latin typeface="+mn-lt"/>
          <a:ea typeface="+mn-ea"/>
          <a:cs typeface="+mn-cs"/>
        </a:defRPr>
      </a:lvl6pPr>
      <a:lvl7pPr marL="1542973" algn="l" defTabSz="514325" rtl="0" eaLnBrk="1" latinLnBrk="0" hangingPunct="1">
        <a:defRPr sz="1013" kern="1200">
          <a:solidFill>
            <a:schemeClr val="tx1"/>
          </a:solidFill>
          <a:latin typeface="+mn-lt"/>
          <a:ea typeface="+mn-ea"/>
          <a:cs typeface="+mn-cs"/>
        </a:defRPr>
      </a:lvl7pPr>
      <a:lvl8pPr marL="1800135" algn="l" defTabSz="514325" rtl="0" eaLnBrk="1" latinLnBrk="0" hangingPunct="1">
        <a:defRPr sz="1013" kern="1200">
          <a:solidFill>
            <a:schemeClr val="tx1"/>
          </a:solidFill>
          <a:latin typeface="+mn-lt"/>
          <a:ea typeface="+mn-ea"/>
          <a:cs typeface="+mn-cs"/>
        </a:defRPr>
      </a:lvl8pPr>
      <a:lvl9pPr marL="2057298" algn="l" defTabSz="514325"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michael.callahan@kattenlaw.com" TargetMode="Externa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1">
            <a:extLst>
              <a:ext uri="{FF2B5EF4-FFF2-40B4-BE49-F238E27FC236}">
                <a16:creationId xmlns:a16="http://schemas.microsoft.com/office/drawing/2014/main" id="{23BB6F74-070A-42D8-B959-CF3CBCD37C03}"/>
              </a:ext>
            </a:extLst>
          </p:cNvPr>
          <p:cNvSpPr txBox="1">
            <a:spLocks/>
          </p:cNvSpPr>
          <p:nvPr/>
        </p:nvSpPr>
        <p:spPr bwMode="auto">
          <a:xfrm>
            <a:off x="381000" y="2310581"/>
            <a:ext cx="8382000" cy="3023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lnSpc>
                <a:spcPct val="90000"/>
              </a:lnSpc>
              <a:spcBef>
                <a:spcPts val="750"/>
              </a:spcBef>
              <a:buFont typeface="Arial" panose="020B0604020202020204" pitchFamily="34" charset="0"/>
              <a:buChar char="•"/>
              <a:defRPr sz="2100">
                <a:solidFill>
                  <a:schemeClr val="tx1"/>
                </a:solidFill>
                <a:latin typeface="Soleil Bk" panose="02000503000000020004" pitchFamily="50" charset="0"/>
              </a:defRPr>
            </a:lvl1pPr>
            <a:lvl2pPr marL="742950" indent="-285750" defTabSz="912813">
              <a:lnSpc>
                <a:spcPct val="90000"/>
              </a:lnSpc>
              <a:spcBef>
                <a:spcPts val="375"/>
              </a:spcBef>
              <a:buFont typeface="Arial" panose="020B0604020202020204" pitchFamily="34" charset="0"/>
              <a:buChar char="•"/>
              <a:defRPr>
                <a:solidFill>
                  <a:schemeClr val="tx1"/>
                </a:solidFill>
                <a:latin typeface="Soleil Bk" panose="02000503000000020004" pitchFamily="50" charset="0"/>
              </a:defRPr>
            </a:lvl2pPr>
            <a:lvl3pPr marL="1143000" indent="-228600" defTabSz="912813">
              <a:lnSpc>
                <a:spcPct val="90000"/>
              </a:lnSpc>
              <a:spcBef>
                <a:spcPts val="375"/>
              </a:spcBef>
              <a:buFont typeface="Arial" panose="020B0604020202020204" pitchFamily="34" charset="0"/>
              <a:buChar char="•"/>
              <a:defRPr sz="1500">
                <a:solidFill>
                  <a:schemeClr val="tx1"/>
                </a:solidFill>
                <a:latin typeface="Soleil Bk" panose="02000503000000020004" pitchFamily="50" charset="0"/>
              </a:defRPr>
            </a:lvl3pPr>
            <a:lvl4pPr marL="1600200" indent="-228600" defTabSz="912813">
              <a:lnSpc>
                <a:spcPct val="90000"/>
              </a:lnSpc>
              <a:spcBef>
                <a:spcPts val="375"/>
              </a:spcBef>
              <a:buFont typeface="Arial" panose="020B0604020202020204" pitchFamily="34" charset="0"/>
              <a:buChar char="•"/>
              <a:defRPr sz="1300">
                <a:solidFill>
                  <a:schemeClr val="tx1"/>
                </a:solidFill>
                <a:latin typeface="Soleil Bk" panose="02000503000000020004" pitchFamily="50" charset="0"/>
              </a:defRPr>
            </a:lvl4pPr>
            <a:lvl5pPr marL="2057400" indent="-228600" defTabSz="912813">
              <a:lnSpc>
                <a:spcPct val="90000"/>
              </a:lnSpc>
              <a:spcBef>
                <a:spcPts val="375"/>
              </a:spcBef>
              <a:buFont typeface="Arial" panose="020B0604020202020204" pitchFamily="34" charset="0"/>
              <a:buChar char="•"/>
              <a:defRPr sz="1300">
                <a:solidFill>
                  <a:schemeClr val="tx1"/>
                </a:solidFill>
                <a:latin typeface="Soleil Bk" panose="02000503000000020004" pitchFamily="50" charset="0"/>
              </a:defRPr>
            </a:lvl5pPr>
            <a:lvl6pPr marL="2514600" indent="-228600" defTabSz="9128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leil Bk" panose="02000503000000020004" pitchFamily="50" charset="0"/>
              </a:defRPr>
            </a:lvl6pPr>
            <a:lvl7pPr marL="2971800" indent="-228600" defTabSz="9128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leil Bk" panose="02000503000000020004" pitchFamily="50" charset="0"/>
              </a:defRPr>
            </a:lvl7pPr>
            <a:lvl8pPr marL="3429000" indent="-228600" defTabSz="9128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leil Bk" panose="02000503000000020004" pitchFamily="50" charset="0"/>
              </a:defRPr>
            </a:lvl8pPr>
            <a:lvl9pPr marL="3886200" indent="-228600" defTabSz="9128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leil Bk" panose="02000503000000020004" pitchFamily="50" charset="0"/>
              </a:defRPr>
            </a:lvl9pPr>
          </a:lstStyle>
          <a:p>
            <a:pPr lvl="0" algn="ctr">
              <a:lnSpc>
                <a:spcPct val="100000"/>
              </a:lnSpc>
              <a:spcBef>
                <a:spcPct val="0"/>
              </a:spcBef>
              <a:buNone/>
            </a:pPr>
            <a:r>
              <a:rPr lang="en-US" altLang="en-US" sz="4400" b="1" dirty="0">
                <a:solidFill>
                  <a:srgbClr val="2B2E49"/>
                </a:solidFill>
                <a:latin typeface="Soleil" panose="02000503030000020004" pitchFamily="50" charset="0"/>
                <a:ea typeface="MS PGothic" panose="020B0600070205080204" pitchFamily="34" charset="-128"/>
                <a:cs typeface="Arial" panose="020B0604020202020204" pitchFamily="34" charset="0"/>
              </a:rPr>
              <a:t>Maximizing Peer Review Privilege Protections under State Laws and the Patient Safety Act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455025" cy="679450"/>
          </a:xfrm>
        </p:spPr>
        <p:txBody>
          <a:bodyPr/>
          <a:lstStyle/>
          <a:p>
            <a:r>
              <a:rPr lang="en-US" dirty="0"/>
              <a:t>Hypothetical </a:t>
            </a:r>
            <a:r>
              <a:rPr lang="en-US" sz="1600" dirty="0"/>
              <a:t>(cont'd)</a:t>
            </a:r>
            <a:endParaRPr lang="en-US" dirty="0"/>
          </a:p>
        </p:txBody>
      </p:sp>
      <p:sp>
        <p:nvSpPr>
          <p:cNvPr id="3" name="Content Placeholder 2"/>
          <p:cNvSpPr>
            <a:spLocks noGrp="1"/>
          </p:cNvSpPr>
          <p:nvPr>
            <p:ph idx="1"/>
          </p:nvPr>
        </p:nvSpPr>
        <p:spPr>
          <a:xfrm>
            <a:off x="381000" y="1447800"/>
            <a:ext cx="8418513" cy="4773612"/>
          </a:xfrm>
        </p:spPr>
        <p:txBody>
          <a:bodyPr/>
          <a:lstStyle/>
          <a:p>
            <a:r>
              <a:rPr lang="en-US" dirty="0"/>
              <a:t>She also tells you that the cardiac surgeon had a history of similar post-surgical complications, and that based on this data, they decided he should be terminated from participation in the System's ACO and managed care programs.  Finally the SNF is under an accreditation watch status with The Joint Commission due to several patient complaints of substandard care.</a:t>
            </a:r>
          </a:p>
        </p:txBody>
      </p:sp>
    </p:spTree>
    <p:extLst>
      <p:ext uri="{BB962C8B-B14F-4D97-AF65-F5344CB8AC3E}">
        <p14:creationId xmlns:p14="http://schemas.microsoft.com/office/powerpoint/2010/main" val="3333025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Factors/Questions to be Assessed</a:t>
            </a:r>
          </a:p>
        </p:txBody>
      </p:sp>
      <p:sp>
        <p:nvSpPr>
          <p:cNvPr id="3" name="Content Placeholder 2"/>
          <p:cNvSpPr>
            <a:spLocks noGrp="1"/>
          </p:cNvSpPr>
          <p:nvPr>
            <p:ph idx="1"/>
          </p:nvPr>
        </p:nvSpPr>
        <p:spPr>
          <a:xfrm>
            <a:off x="427192" y="1447800"/>
            <a:ext cx="8418513" cy="4468812"/>
          </a:xfrm>
        </p:spPr>
        <p:txBody>
          <a:bodyPr/>
          <a:lstStyle/>
          <a:p>
            <a:r>
              <a:rPr lang="en-US" dirty="0"/>
              <a:t>Are you seeking state and/or federal privilege protections?</a:t>
            </a:r>
          </a:p>
          <a:p>
            <a:r>
              <a:rPr lang="en-US" dirty="0"/>
              <a:t>What is the scope of protected activities? </a:t>
            </a:r>
            <a:r>
              <a:rPr lang="en-US" dirty="0">
                <a:latin typeface="Arial" panose="020B0604020202020204" pitchFamily="34" charset="0"/>
                <a:cs typeface="Arial" panose="020B0604020202020204" pitchFamily="34" charset="0"/>
              </a:rPr>
              <a:t>— </a:t>
            </a:r>
            <a:r>
              <a:rPr lang="en-US" dirty="0"/>
              <a:t>peer review, quality improvement, RCAs, adverse events?</a:t>
            </a:r>
          </a:p>
          <a:p>
            <a:r>
              <a:rPr lang="en-US" dirty="0"/>
              <a:t>What corporate entities, licensed facilities, licensed health care practitioners or others are protected under state/federal laws?</a:t>
            </a:r>
          </a:p>
          <a:p>
            <a:r>
              <a:rPr lang="en-US" dirty="0"/>
              <a:t>What committees or organizational construct is required in order to assert the protections?</a:t>
            </a:r>
          </a:p>
          <a:p>
            <a:r>
              <a:rPr lang="en-US" dirty="0"/>
              <a:t>Are your existing bylaws, rules, regs and policies properly structured to maximize available privilege protections?</a:t>
            </a:r>
          </a:p>
          <a:p>
            <a:r>
              <a:rPr lang="en-US" dirty="0"/>
              <a:t>Can privileged information be shared across the Health System without waiving the privilege?</a:t>
            </a:r>
          </a:p>
        </p:txBody>
      </p:sp>
    </p:spTree>
    <p:extLst>
      <p:ext uri="{BB962C8B-B14F-4D97-AF65-F5344CB8AC3E}">
        <p14:creationId xmlns:p14="http://schemas.microsoft.com/office/powerpoint/2010/main" val="1705960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Factors/Questions to be Assessed </a:t>
            </a:r>
            <a:r>
              <a:rPr lang="en-US" sz="1600" dirty="0"/>
              <a:t>(cont'd)</a:t>
            </a:r>
            <a:endParaRPr lang="en-US" dirty="0"/>
          </a:p>
        </p:txBody>
      </p:sp>
      <p:sp>
        <p:nvSpPr>
          <p:cNvPr id="3" name="Content Placeholder 2"/>
          <p:cNvSpPr>
            <a:spLocks noGrp="1"/>
          </p:cNvSpPr>
          <p:nvPr>
            <p:ph idx="1"/>
          </p:nvPr>
        </p:nvSpPr>
        <p:spPr>
          <a:xfrm>
            <a:off x="427192" y="1447800"/>
            <a:ext cx="8418513" cy="4468812"/>
          </a:xfrm>
        </p:spPr>
        <p:txBody>
          <a:bodyPr/>
          <a:lstStyle/>
          <a:p>
            <a:r>
              <a:rPr lang="en-US" dirty="0"/>
              <a:t>How does applicable case law affect statutory interpretation?</a:t>
            </a:r>
          </a:p>
          <a:p>
            <a:r>
              <a:rPr lang="en-US" dirty="0"/>
              <a:t>What impact, if any, of mandated adverse event reporting obligations?</a:t>
            </a:r>
          </a:p>
          <a:p>
            <a:r>
              <a:rPr lang="en-US" dirty="0"/>
              <a:t>Do state privilege protections apply to federal claims filed in federal court, </a:t>
            </a:r>
            <a:br>
              <a:rPr lang="en-US" dirty="0"/>
            </a:br>
            <a:r>
              <a:rPr lang="en-US" dirty="0"/>
              <a:t>i.e., antitrust, discrimination?</a:t>
            </a:r>
          </a:p>
          <a:p>
            <a:endParaRPr lang="en-US" dirty="0"/>
          </a:p>
          <a:p>
            <a:endParaRPr lang="en-US" dirty="0"/>
          </a:p>
        </p:txBody>
      </p:sp>
    </p:spTree>
    <p:extLst>
      <p:ext uri="{BB962C8B-B14F-4D97-AF65-F5344CB8AC3E}">
        <p14:creationId xmlns:p14="http://schemas.microsoft.com/office/powerpoint/2010/main" val="1705960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029" y="353754"/>
            <a:ext cx="8455025" cy="735000"/>
          </a:xfrm>
        </p:spPr>
        <p:txBody>
          <a:bodyPr/>
          <a:lstStyle/>
          <a:p>
            <a:r>
              <a:rPr lang="en-US" dirty="0"/>
              <a:t>Complete view of an operational CIN</a:t>
            </a:r>
          </a:p>
        </p:txBody>
      </p:sp>
      <p:sp>
        <p:nvSpPr>
          <p:cNvPr id="4" name="Rectangle 3"/>
          <p:cNvSpPr/>
          <p:nvPr/>
        </p:nvSpPr>
        <p:spPr>
          <a:xfrm>
            <a:off x="3932155" y="1408469"/>
            <a:ext cx="854144" cy="346224"/>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CIN</a:t>
            </a:r>
          </a:p>
        </p:txBody>
      </p:sp>
      <p:sp>
        <p:nvSpPr>
          <p:cNvPr id="5" name="Rectangle 4"/>
          <p:cNvSpPr/>
          <p:nvPr/>
        </p:nvSpPr>
        <p:spPr>
          <a:xfrm>
            <a:off x="4040767"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CMO</a:t>
            </a:r>
          </a:p>
        </p:txBody>
      </p:sp>
      <p:sp>
        <p:nvSpPr>
          <p:cNvPr id="6" name="Rectangle 5"/>
          <p:cNvSpPr/>
          <p:nvPr/>
        </p:nvSpPr>
        <p:spPr>
          <a:xfrm>
            <a:off x="3320774"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CFO</a:t>
            </a:r>
          </a:p>
        </p:txBody>
      </p:sp>
      <p:sp>
        <p:nvSpPr>
          <p:cNvPr id="7" name="Rectangle 6"/>
          <p:cNvSpPr/>
          <p:nvPr/>
        </p:nvSpPr>
        <p:spPr>
          <a:xfrm>
            <a:off x="4760948"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CNO</a:t>
            </a:r>
          </a:p>
        </p:txBody>
      </p:sp>
      <p:sp>
        <p:nvSpPr>
          <p:cNvPr id="8" name="Rectangle 7"/>
          <p:cNvSpPr/>
          <p:nvPr/>
        </p:nvSpPr>
        <p:spPr>
          <a:xfrm>
            <a:off x="2579053"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COO</a:t>
            </a:r>
          </a:p>
        </p:txBody>
      </p:sp>
      <p:sp>
        <p:nvSpPr>
          <p:cNvPr id="9" name="Rectangle 8"/>
          <p:cNvSpPr/>
          <p:nvPr/>
        </p:nvSpPr>
        <p:spPr>
          <a:xfrm>
            <a:off x="5495302"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COO</a:t>
            </a:r>
          </a:p>
        </p:txBody>
      </p:sp>
      <p:cxnSp>
        <p:nvCxnSpPr>
          <p:cNvPr id="10" name="Elbow Connector 9"/>
          <p:cNvCxnSpPr>
            <a:stCxn id="8" idx="0"/>
            <a:endCxn id="9" idx="0"/>
          </p:cNvCxnSpPr>
          <p:nvPr/>
        </p:nvCxnSpPr>
        <p:spPr>
          <a:xfrm rot="5400000" flipH="1" flipV="1">
            <a:off x="4350090" y="500686"/>
            <a:ext cx="12190" cy="2916249"/>
          </a:xfrm>
          <a:prstGeom prst="bentConnector3">
            <a:avLst>
              <a:gd name="adj1" fmla="val 1004882"/>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4" idx="2"/>
            <a:endCxn id="5" idx="0"/>
          </p:cNvCxnSpPr>
          <p:nvPr/>
        </p:nvCxnSpPr>
        <p:spPr>
          <a:xfrm flipH="1">
            <a:off x="4353680" y="1754693"/>
            <a:ext cx="5547" cy="204117"/>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endCxn id="7" idx="0"/>
          </p:cNvCxnSpPr>
          <p:nvPr/>
        </p:nvCxnSpPr>
        <p:spPr>
          <a:xfrm>
            <a:off x="5073861" y="1843150"/>
            <a:ext cx="0" cy="115660"/>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endCxn id="6" idx="0"/>
          </p:cNvCxnSpPr>
          <p:nvPr/>
        </p:nvCxnSpPr>
        <p:spPr>
          <a:xfrm>
            <a:off x="3633687" y="1843150"/>
            <a:ext cx="0" cy="115660"/>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1396631" y="3927000"/>
            <a:ext cx="5893362" cy="7000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rot="394586">
            <a:off x="1285874" y="4198235"/>
            <a:ext cx="2919358"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rot="394247">
            <a:off x="1935171" y="4169970"/>
            <a:ext cx="2294430"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rot="11455356" flipV="1">
            <a:off x="2518856" y="4149351"/>
            <a:ext cx="1731744"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rot="11796764" flipV="1">
            <a:off x="3223614" y="4157195"/>
            <a:ext cx="1013104"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rot="12332543" flipV="1">
            <a:off x="3816004" y="4138907"/>
            <a:ext cx="474115"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rot="21080869" flipH="1">
            <a:off x="4423568" y="4260658"/>
            <a:ext cx="2919358"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rot="20990198" flipH="1">
            <a:off x="4478949" y="4202205"/>
            <a:ext cx="2294430"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p:nvSpPr>
        <p:spPr>
          <a:xfrm rot="10144644" flipH="1" flipV="1">
            <a:off x="4369142" y="4194872"/>
            <a:ext cx="1731744"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p:nvSpPr>
        <p:spPr>
          <a:xfrm rot="9803236" flipH="1" flipV="1">
            <a:off x="4430768" y="4187745"/>
            <a:ext cx="1013104"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rot="8338273" flipH="1" flipV="1">
            <a:off x="4300302" y="4181427"/>
            <a:ext cx="474115"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rot="16200000">
            <a:off x="1154631" y="3711485"/>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rot="16200000">
            <a:off x="1781945" y="3711486"/>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p:nvPr/>
        </p:nvSpPr>
        <p:spPr>
          <a:xfrm rot="16200000">
            <a:off x="2435933" y="3711487"/>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p:nvSpPr>
        <p:spPr>
          <a:xfrm rot="16200000">
            <a:off x="3095556" y="3711487"/>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p:cNvSpPr/>
          <p:nvPr/>
        </p:nvSpPr>
        <p:spPr>
          <a:xfrm rot="16200000">
            <a:off x="3789048" y="3731045"/>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rot="16200000">
            <a:off x="4555302" y="3788665"/>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p:cNvSpPr/>
          <p:nvPr/>
        </p:nvSpPr>
        <p:spPr>
          <a:xfrm rot="16200000">
            <a:off x="5344381" y="3711487"/>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p:cNvSpPr/>
          <p:nvPr/>
        </p:nvSpPr>
        <p:spPr>
          <a:xfrm rot="16200000">
            <a:off x="5982792" y="3699470"/>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p:cNvSpPr/>
          <p:nvPr/>
        </p:nvSpPr>
        <p:spPr>
          <a:xfrm rot="16200000">
            <a:off x="6620915" y="3711485"/>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p:cNvSpPr/>
          <p:nvPr/>
        </p:nvSpPr>
        <p:spPr>
          <a:xfrm rot="16200000">
            <a:off x="7250966" y="3706300"/>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1138167"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p:cNvSpPr/>
          <p:nvPr/>
        </p:nvSpPr>
        <p:spPr>
          <a:xfrm>
            <a:off x="1773559"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Oval 36"/>
          <p:cNvSpPr/>
          <p:nvPr/>
        </p:nvSpPr>
        <p:spPr>
          <a:xfrm>
            <a:off x="2408952"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p:cNvSpPr/>
          <p:nvPr/>
        </p:nvSpPr>
        <p:spPr>
          <a:xfrm>
            <a:off x="3075646"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p:nvPr/>
        </p:nvSpPr>
        <p:spPr>
          <a:xfrm>
            <a:off x="3768005"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p:cNvSpPr/>
          <p:nvPr/>
        </p:nvSpPr>
        <p:spPr>
          <a:xfrm>
            <a:off x="4537360"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p:nvPr/>
        </p:nvSpPr>
        <p:spPr>
          <a:xfrm>
            <a:off x="5323523"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p:cNvSpPr/>
          <p:nvPr/>
        </p:nvSpPr>
        <p:spPr>
          <a:xfrm>
            <a:off x="5964302"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p:cNvSpPr/>
          <p:nvPr/>
        </p:nvSpPr>
        <p:spPr>
          <a:xfrm>
            <a:off x="6605079"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p:nvPr/>
        </p:nvSpPr>
        <p:spPr>
          <a:xfrm>
            <a:off x="7235086"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5" name="Picture 5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696" y="2786053"/>
            <a:ext cx="6788980" cy="1001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Rectangle 45"/>
          <p:cNvSpPr/>
          <p:nvPr/>
        </p:nvSpPr>
        <p:spPr>
          <a:xfrm rot="16200000">
            <a:off x="4331404" y="4697175"/>
            <a:ext cx="232786" cy="96585"/>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7" name="Picture 51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550" y="4788415"/>
            <a:ext cx="992195" cy="992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5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1680" y="4141218"/>
            <a:ext cx="995642" cy="604252"/>
          </a:xfrm>
          <a:prstGeom prst="rect">
            <a:avLst/>
          </a:prstGeom>
          <a:noFill/>
          <a:ln>
            <a:noFill/>
          </a:ln>
          <a:effectLst>
            <a:outerShdw blurRad="101600" dist="38100" dir="2100000" algn="ctr" rotWithShape="0">
              <a:schemeClr val="tx1">
                <a:alpha val="4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Rectangle 48"/>
          <p:cNvSpPr/>
          <p:nvPr/>
        </p:nvSpPr>
        <p:spPr>
          <a:xfrm>
            <a:off x="3058547" y="6263705"/>
            <a:ext cx="2888657" cy="166224"/>
          </a:xfrm>
          <a:prstGeom prst="rect">
            <a:avLst/>
          </a:prstGeom>
          <a:solidFill>
            <a:schemeClr val="bg1">
              <a:lumMod val="50000"/>
            </a:schemeClr>
          </a:solid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Down Arrow 49"/>
          <p:cNvSpPr/>
          <p:nvPr/>
        </p:nvSpPr>
        <p:spPr>
          <a:xfrm flipV="1">
            <a:off x="4262742" y="5656409"/>
            <a:ext cx="363801" cy="709885"/>
          </a:xfrm>
          <a:prstGeom prst="downArrow">
            <a:avLst/>
          </a:prstGeom>
          <a:solidFill>
            <a:schemeClr val="bg1">
              <a:lumMod val="50000"/>
            </a:schemeClr>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Oval 50"/>
          <p:cNvSpPr/>
          <p:nvPr/>
        </p:nvSpPr>
        <p:spPr>
          <a:xfrm>
            <a:off x="2898060"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Oval 51"/>
          <p:cNvSpPr/>
          <p:nvPr/>
        </p:nvSpPr>
        <p:spPr>
          <a:xfrm>
            <a:off x="3431143"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Oval 52"/>
          <p:cNvSpPr/>
          <p:nvPr/>
        </p:nvSpPr>
        <p:spPr>
          <a:xfrm>
            <a:off x="4004276"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Oval 53"/>
          <p:cNvSpPr/>
          <p:nvPr/>
        </p:nvSpPr>
        <p:spPr>
          <a:xfrm>
            <a:off x="4626542"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Oval 54"/>
          <p:cNvSpPr/>
          <p:nvPr/>
        </p:nvSpPr>
        <p:spPr>
          <a:xfrm>
            <a:off x="5235013"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Oval 55"/>
          <p:cNvSpPr/>
          <p:nvPr/>
        </p:nvSpPr>
        <p:spPr>
          <a:xfrm>
            <a:off x="5835071"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TextBox 56"/>
          <p:cNvSpPr txBox="1"/>
          <p:nvPr/>
        </p:nvSpPr>
        <p:spPr>
          <a:xfrm>
            <a:off x="3726899" y="5915937"/>
            <a:ext cx="1432934" cy="339738"/>
          </a:xfrm>
          <a:prstGeom prst="rect">
            <a:avLst/>
          </a:prstGeom>
          <a:noFill/>
        </p:spPr>
        <p:txBody>
          <a:bodyPr wrap="none" rtlCol="0">
            <a:spAutoFit/>
          </a:bodyPr>
          <a:lstStyle/>
          <a:p>
            <a:pPr algn="ctr"/>
            <a:r>
              <a:rPr lang="en-US" sz="1700" b="1" dirty="0"/>
              <a:t>Payer Partners</a:t>
            </a:r>
          </a:p>
        </p:txBody>
      </p:sp>
      <p:sp>
        <p:nvSpPr>
          <p:cNvPr id="58" name="TextBox 57"/>
          <p:cNvSpPr txBox="1"/>
          <p:nvPr/>
        </p:nvSpPr>
        <p:spPr>
          <a:xfrm rot="19515787">
            <a:off x="1122606" y="2929440"/>
            <a:ext cx="701941" cy="280654"/>
          </a:xfrm>
          <a:prstGeom prst="rect">
            <a:avLst/>
          </a:prstGeom>
          <a:noFill/>
        </p:spPr>
        <p:txBody>
          <a:bodyPr wrap="none" rtlCol="0">
            <a:spAutoFit/>
          </a:bodyPr>
          <a:lstStyle/>
          <a:p>
            <a:r>
              <a:rPr lang="en-US" sz="1300" b="1" dirty="0"/>
              <a:t>Hospice</a:t>
            </a:r>
          </a:p>
        </p:txBody>
      </p:sp>
      <p:sp>
        <p:nvSpPr>
          <p:cNvPr id="59" name="TextBox 58"/>
          <p:cNvSpPr txBox="1"/>
          <p:nvPr/>
        </p:nvSpPr>
        <p:spPr>
          <a:xfrm rot="19515787">
            <a:off x="1645133" y="2803079"/>
            <a:ext cx="1197148" cy="280654"/>
          </a:xfrm>
          <a:prstGeom prst="rect">
            <a:avLst/>
          </a:prstGeom>
          <a:noFill/>
        </p:spPr>
        <p:txBody>
          <a:bodyPr wrap="none" rtlCol="0">
            <a:spAutoFit/>
          </a:bodyPr>
          <a:lstStyle/>
          <a:p>
            <a:r>
              <a:rPr lang="en-US" sz="1300" b="1" dirty="0"/>
              <a:t>Long Term Care</a:t>
            </a:r>
          </a:p>
        </p:txBody>
      </p:sp>
      <p:sp>
        <p:nvSpPr>
          <p:cNvPr id="60" name="TextBox 59"/>
          <p:cNvSpPr txBox="1"/>
          <p:nvPr/>
        </p:nvSpPr>
        <p:spPr>
          <a:xfrm rot="19515787">
            <a:off x="2248969" y="2895240"/>
            <a:ext cx="910953" cy="280654"/>
          </a:xfrm>
          <a:prstGeom prst="rect">
            <a:avLst/>
          </a:prstGeom>
          <a:noFill/>
        </p:spPr>
        <p:txBody>
          <a:bodyPr wrap="none" rtlCol="0">
            <a:spAutoFit/>
          </a:bodyPr>
          <a:lstStyle/>
          <a:p>
            <a:r>
              <a:rPr lang="en-US" sz="1300" b="1" dirty="0"/>
              <a:t>Home Care</a:t>
            </a:r>
          </a:p>
        </p:txBody>
      </p:sp>
      <p:sp>
        <p:nvSpPr>
          <p:cNvPr id="61" name="TextBox 60"/>
          <p:cNvSpPr txBox="1"/>
          <p:nvPr/>
        </p:nvSpPr>
        <p:spPr>
          <a:xfrm rot="19515787">
            <a:off x="2710364" y="2841817"/>
            <a:ext cx="1218504" cy="280654"/>
          </a:xfrm>
          <a:prstGeom prst="rect">
            <a:avLst/>
          </a:prstGeom>
          <a:noFill/>
        </p:spPr>
        <p:txBody>
          <a:bodyPr wrap="none" rtlCol="0">
            <a:spAutoFit/>
          </a:bodyPr>
          <a:lstStyle/>
          <a:p>
            <a:r>
              <a:rPr lang="en-US" sz="1300" b="1" dirty="0"/>
              <a:t>Post Acute Care</a:t>
            </a:r>
          </a:p>
        </p:txBody>
      </p:sp>
      <p:sp>
        <p:nvSpPr>
          <p:cNvPr id="62" name="TextBox 61"/>
          <p:cNvSpPr txBox="1"/>
          <p:nvPr/>
        </p:nvSpPr>
        <p:spPr>
          <a:xfrm rot="19515787">
            <a:off x="3890213" y="2500139"/>
            <a:ext cx="888120" cy="280654"/>
          </a:xfrm>
          <a:prstGeom prst="rect">
            <a:avLst/>
          </a:prstGeom>
          <a:noFill/>
        </p:spPr>
        <p:txBody>
          <a:bodyPr wrap="none" rtlCol="0">
            <a:spAutoFit/>
          </a:bodyPr>
          <a:lstStyle/>
          <a:p>
            <a:r>
              <a:rPr lang="en-US" sz="1300" b="1" dirty="0"/>
              <a:t>Hospital(s)</a:t>
            </a:r>
          </a:p>
        </p:txBody>
      </p:sp>
      <p:sp>
        <p:nvSpPr>
          <p:cNvPr id="63" name="TextBox 62"/>
          <p:cNvSpPr txBox="1"/>
          <p:nvPr/>
        </p:nvSpPr>
        <p:spPr>
          <a:xfrm rot="19515787">
            <a:off x="4645088" y="2537482"/>
            <a:ext cx="1036264" cy="472680"/>
          </a:xfrm>
          <a:prstGeom prst="rect">
            <a:avLst/>
          </a:prstGeom>
          <a:noFill/>
        </p:spPr>
        <p:txBody>
          <a:bodyPr wrap="none" rtlCol="0">
            <a:spAutoFit/>
          </a:bodyPr>
          <a:lstStyle/>
          <a:p>
            <a:r>
              <a:rPr lang="en-US" sz="1300" b="1" dirty="0"/>
              <a:t>Primary Care</a:t>
            </a:r>
          </a:p>
          <a:p>
            <a:r>
              <a:rPr lang="en-US" sz="1300" b="1" dirty="0"/>
              <a:t>Physicians</a:t>
            </a:r>
          </a:p>
        </p:txBody>
      </p:sp>
      <p:sp>
        <p:nvSpPr>
          <p:cNvPr id="64" name="TextBox 63"/>
          <p:cNvSpPr txBox="1"/>
          <p:nvPr/>
        </p:nvSpPr>
        <p:spPr>
          <a:xfrm rot="19515787">
            <a:off x="5253437" y="2891522"/>
            <a:ext cx="864794" cy="280654"/>
          </a:xfrm>
          <a:prstGeom prst="rect">
            <a:avLst/>
          </a:prstGeom>
          <a:noFill/>
        </p:spPr>
        <p:txBody>
          <a:bodyPr wrap="none" rtlCol="0">
            <a:spAutoFit/>
          </a:bodyPr>
          <a:lstStyle/>
          <a:p>
            <a:r>
              <a:rPr lang="en-US" sz="1300" b="1" dirty="0"/>
              <a:t>Specialists</a:t>
            </a:r>
          </a:p>
        </p:txBody>
      </p:sp>
      <p:sp>
        <p:nvSpPr>
          <p:cNvPr id="65" name="TextBox 64"/>
          <p:cNvSpPr txBox="1"/>
          <p:nvPr/>
        </p:nvSpPr>
        <p:spPr>
          <a:xfrm rot="19515787">
            <a:off x="5860425" y="2725606"/>
            <a:ext cx="1421362" cy="280654"/>
          </a:xfrm>
          <a:prstGeom prst="rect">
            <a:avLst/>
          </a:prstGeom>
          <a:noFill/>
        </p:spPr>
        <p:txBody>
          <a:bodyPr wrap="none" rtlCol="0">
            <a:spAutoFit/>
          </a:bodyPr>
          <a:lstStyle/>
          <a:p>
            <a:r>
              <a:rPr lang="en-US" sz="1300" b="1" dirty="0"/>
              <a:t>Ancillary Providers</a:t>
            </a:r>
          </a:p>
        </p:txBody>
      </p:sp>
      <p:sp>
        <p:nvSpPr>
          <p:cNvPr id="66" name="TextBox 65"/>
          <p:cNvSpPr txBox="1"/>
          <p:nvPr/>
        </p:nvSpPr>
        <p:spPr>
          <a:xfrm rot="19515787">
            <a:off x="6458909" y="2650129"/>
            <a:ext cx="1684967" cy="280654"/>
          </a:xfrm>
          <a:prstGeom prst="rect">
            <a:avLst/>
          </a:prstGeom>
          <a:noFill/>
        </p:spPr>
        <p:txBody>
          <a:bodyPr wrap="none" rtlCol="0">
            <a:spAutoFit/>
          </a:bodyPr>
          <a:lstStyle/>
          <a:p>
            <a:r>
              <a:rPr lang="en-US" sz="1300" b="1" dirty="0"/>
              <a:t>Public Health Agencies</a:t>
            </a:r>
          </a:p>
        </p:txBody>
      </p:sp>
      <p:sp>
        <p:nvSpPr>
          <p:cNvPr id="67" name="TextBox 66"/>
          <p:cNvSpPr txBox="1"/>
          <p:nvPr/>
        </p:nvSpPr>
        <p:spPr>
          <a:xfrm rot="19515787">
            <a:off x="7244925" y="2949630"/>
            <a:ext cx="471141" cy="280654"/>
          </a:xfrm>
          <a:prstGeom prst="rect">
            <a:avLst/>
          </a:prstGeom>
          <a:noFill/>
        </p:spPr>
        <p:txBody>
          <a:bodyPr wrap="none" rtlCol="0">
            <a:spAutoFit/>
          </a:bodyPr>
          <a:lstStyle/>
          <a:p>
            <a:r>
              <a:rPr lang="en-US" sz="1300" b="1" dirty="0"/>
              <a:t>PHO</a:t>
            </a:r>
          </a:p>
        </p:txBody>
      </p:sp>
    </p:spTree>
    <p:extLst>
      <p:ext uri="{BB962C8B-B14F-4D97-AF65-F5344CB8AC3E}">
        <p14:creationId xmlns:p14="http://schemas.microsoft.com/office/powerpoint/2010/main" val="53859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838200"/>
          </a:xfrm>
        </p:spPr>
        <p:txBody>
          <a:bodyPr/>
          <a:lstStyle/>
          <a:p>
            <a:r>
              <a:rPr lang="en-US" dirty="0"/>
              <a:t>Summary of New York Peer Review Statutes</a:t>
            </a:r>
          </a:p>
        </p:txBody>
      </p:sp>
      <p:sp>
        <p:nvSpPr>
          <p:cNvPr id="3" name="Content Placeholder 2"/>
          <p:cNvSpPr>
            <a:spLocks noGrp="1"/>
          </p:cNvSpPr>
          <p:nvPr>
            <p:ph idx="1"/>
          </p:nvPr>
        </p:nvSpPr>
        <p:spPr>
          <a:xfrm>
            <a:off x="304800" y="1447800"/>
            <a:ext cx="8418513" cy="4621212"/>
          </a:xfrm>
        </p:spPr>
        <p:txBody>
          <a:bodyPr/>
          <a:lstStyle/>
          <a:p>
            <a:r>
              <a:rPr lang="en-US" dirty="0"/>
              <a:t>New York Public Education Law Section 6527(3)</a:t>
            </a:r>
          </a:p>
          <a:p>
            <a:pPr lvl="1"/>
            <a:r>
              <a:rPr lang="en-US" dirty="0"/>
              <a:t>The proceedings and records relating to the performance of a medical or quality assurance review function or participation in a medical and dental malpractice prevention program as well as any reports required by the New York Department of Health, including the investigation of an incidence, shall not be subject to disclosure</a:t>
            </a:r>
          </a:p>
          <a:p>
            <a:pPr lvl="1"/>
            <a:r>
              <a:rPr lang="en-US" dirty="0"/>
              <a:t>No person in attendance at a meeting when a medical or quality assurance review or a medical and dental malpractice prevention program or an incidence reporting function was performed, including the investigation of a reported incidence, shall be required to testify as to what transpired.</a:t>
            </a:r>
          </a:p>
          <a:p>
            <a:endParaRPr lang="en-US" dirty="0"/>
          </a:p>
          <a:p>
            <a:pPr lvl="3"/>
            <a:endParaRPr lang="en-US" dirty="0"/>
          </a:p>
          <a:p>
            <a:pPr lvl="2"/>
            <a:endParaRPr lang="en-US" dirty="0"/>
          </a:p>
        </p:txBody>
      </p:sp>
    </p:spTree>
    <p:extLst>
      <p:ext uri="{BB962C8B-B14F-4D97-AF65-F5344CB8AC3E}">
        <p14:creationId xmlns:p14="http://schemas.microsoft.com/office/powerpoint/2010/main" val="1254962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838200"/>
          </a:xfrm>
        </p:spPr>
        <p:txBody>
          <a:bodyPr/>
          <a:lstStyle/>
          <a:p>
            <a:r>
              <a:rPr lang="en-US" dirty="0"/>
              <a:t>Summary of New York Peer Review Statutes</a:t>
            </a:r>
          </a:p>
        </p:txBody>
      </p:sp>
      <p:sp>
        <p:nvSpPr>
          <p:cNvPr id="3" name="Content Placeholder 2"/>
          <p:cNvSpPr>
            <a:spLocks noGrp="1"/>
          </p:cNvSpPr>
          <p:nvPr>
            <p:ph idx="1"/>
          </p:nvPr>
        </p:nvSpPr>
        <p:spPr>
          <a:xfrm>
            <a:off x="304800" y="1447800"/>
            <a:ext cx="8418513" cy="4621212"/>
          </a:xfrm>
        </p:spPr>
        <p:txBody>
          <a:bodyPr/>
          <a:lstStyle/>
          <a:p>
            <a:pPr lvl="1"/>
            <a:r>
              <a:rPr lang="en-US" dirty="0"/>
              <a:t>The prohibition relating to discovery of testimony shall not apply to the statements made by any person in attendance at such a meeting who is a party to an action or proceeding the subject matter of which was reviewed at such meeting</a:t>
            </a:r>
          </a:p>
          <a:p>
            <a:pPr lvl="1"/>
            <a:r>
              <a:rPr lang="en-US" dirty="0"/>
              <a:t>The privileged protections apply to individuals who serve as a member of:</a:t>
            </a:r>
          </a:p>
          <a:p>
            <a:pPr lvl="2"/>
            <a:r>
              <a:rPr lang="en-US" dirty="0"/>
              <a:t>A committee established to administer the utilization review plan of a hospital</a:t>
            </a:r>
          </a:p>
          <a:p>
            <a:pPr lvl="2"/>
            <a:r>
              <a:rPr lang="en-US" dirty="0"/>
              <a:t>A committee having the responsibility of an incident which must be reported to the state pursuant to state law</a:t>
            </a:r>
          </a:p>
        </p:txBody>
      </p:sp>
    </p:spTree>
    <p:extLst>
      <p:ext uri="{BB962C8B-B14F-4D97-AF65-F5344CB8AC3E}">
        <p14:creationId xmlns:p14="http://schemas.microsoft.com/office/powerpoint/2010/main" val="218303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838200"/>
          </a:xfrm>
        </p:spPr>
        <p:txBody>
          <a:bodyPr/>
          <a:lstStyle/>
          <a:p>
            <a:r>
              <a:rPr lang="en-US" dirty="0"/>
              <a:t>Summary of New York Peer Review Statutes</a:t>
            </a:r>
          </a:p>
        </p:txBody>
      </p:sp>
      <p:sp>
        <p:nvSpPr>
          <p:cNvPr id="3" name="Content Placeholder 2"/>
          <p:cNvSpPr>
            <a:spLocks noGrp="1"/>
          </p:cNvSpPr>
          <p:nvPr>
            <p:ph idx="1"/>
          </p:nvPr>
        </p:nvSpPr>
        <p:spPr>
          <a:xfrm>
            <a:off x="304800" y="1447800"/>
            <a:ext cx="8418513" cy="4621212"/>
          </a:xfrm>
        </p:spPr>
        <p:txBody>
          <a:bodyPr/>
          <a:lstStyle/>
          <a:p>
            <a:pPr lvl="2"/>
            <a:r>
              <a:rPr lang="en-US" dirty="0"/>
              <a:t>Any medical review committee or subcommittee of a local, county or state medical, dental, podiatry or optometrical society performing a medical or quality assurance review function including the investigation of a incident reportable to the state or involving any controversy or dispute between and physician, dentist, podiatrist or optometrist or hospital administrator and a patient concerning the diagnosis, treatment or care of such patient or the fees or charges therefore</a:t>
            </a:r>
          </a:p>
          <a:p>
            <a:pPr lvl="2"/>
            <a:r>
              <a:rPr lang="en-US" dirty="0"/>
              <a:t>A committee appointed under New York law to participate in the medical and dental malpractice prevention program</a:t>
            </a:r>
          </a:p>
          <a:p>
            <a:pPr lvl="2"/>
            <a:r>
              <a:rPr lang="en-US" dirty="0"/>
              <a:t>An individual who participated in the preparation of incident reports required by the state</a:t>
            </a:r>
          </a:p>
        </p:txBody>
      </p:sp>
    </p:spTree>
    <p:extLst>
      <p:ext uri="{BB962C8B-B14F-4D97-AF65-F5344CB8AC3E}">
        <p14:creationId xmlns:p14="http://schemas.microsoft.com/office/powerpoint/2010/main" val="26161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838200"/>
          </a:xfrm>
        </p:spPr>
        <p:txBody>
          <a:bodyPr/>
          <a:lstStyle/>
          <a:p>
            <a:r>
              <a:rPr lang="en-US" dirty="0"/>
              <a:t>Summary of New York Peer Review Statutes</a:t>
            </a:r>
          </a:p>
        </p:txBody>
      </p:sp>
      <p:sp>
        <p:nvSpPr>
          <p:cNvPr id="3" name="Content Placeholder 2"/>
          <p:cNvSpPr>
            <a:spLocks noGrp="1"/>
          </p:cNvSpPr>
          <p:nvPr>
            <p:ph idx="1"/>
          </p:nvPr>
        </p:nvSpPr>
        <p:spPr>
          <a:xfrm>
            <a:off x="304800" y="1447800"/>
            <a:ext cx="8418513" cy="4621212"/>
          </a:xfrm>
        </p:spPr>
        <p:txBody>
          <a:bodyPr/>
          <a:lstStyle/>
          <a:p>
            <a:pPr lvl="2"/>
            <a:r>
              <a:rPr lang="en-US" dirty="0"/>
              <a:t>A committee established to administer a utilization review plan, or a committee having responsibility for evaluation and improvement of the quality of care rendered in an HMO including a committee of an individual practice association (“IPA”) or medical group acting pursuant to contract with an HMO</a:t>
            </a:r>
          </a:p>
          <a:p>
            <a:r>
              <a:rPr lang="en-US" dirty="0"/>
              <a:t>Public Health Law Section 2801(1)</a:t>
            </a:r>
          </a:p>
          <a:p>
            <a:pPr lvl="1"/>
            <a:r>
              <a:rPr lang="en-US" dirty="0"/>
              <a:t>“Hospital” means a facility or institution engaged principally in providing services by or under the supervision of a physician, dentist or midwife for the prevention, diagnosis or treatment of human disease, pain, injury, deformity or a physical condition including but not limited to:</a:t>
            </a:r>
          </a:p>
        </p:txBody>
      </p:sp>
    </p:spTree>
    <p:extLst>
      <p:ext uri="{BB962C8B-B14F-4D97-AF65-F5344CB8AC3E}">
        <p14:creationId xmlns:p14="http://schemas.microsoft.com/office/powerpoint/2010/main" val="631660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New York Peer Review Statutes</a:t>
            </a:r>
          </a:p>
        </p:txBody>
      </p:sp>
      <p:graphicFrame>
        <p:nvGraphicFramePr>
          <p:cNvPr id="4" name="Table Placeholder 3"/>
          <p:cNvGraphicFramePr>
            <a:graphicFrameLocks noGrp="1"/>
          </p:cNvGraphicFramePr>
          <p:nvPr>
            <p:ph type="tbl" idx="1"/>
            <p:extLst>
              <p:ext uri="{D42A27DB-BD31-4B8C-83A1-F6EECF244321}">
                <p14:modId xmlns:p14="http://schemas.microsoft.com/office/powerpoint/2010/main" val="900892145"/>
              </p:ext>
            </p:extLst>
          </p:nvPr>
        </p:nvGraphicFramePr>
        <p:xfrm>
          <a:off x="461963" y="1447800"/>
          <a:ext cx="8418512" cy="4450080"/>
        </p:xfrm>
        <a:graphic>
          <a:graphicData uri="http://schemas.openxmlformats.org/drawingml/2006/table">
            <a:tbl>
              <a:tblPr firstRow="1" bandRow="1">
                <a:tableStyleId>{C083E6E3-FA7D-4D7B-A595-EF9225AFEA82}</a:tableStyleId>
              </a:tblPr>
              <a:tblGrid>
                <a:gridCol w="4209256">
                  <a:extLst>
                    <a:ext uri="{9D8B030D-6E8A-4147-A177-3AD203B41FA5}">
                      <a16:colId xmlns:a16="http://schemas.microsoft.com/office/drawing/2014/main" val="3305216132"/>
                    </a:ext>
                  </a:extLst>
                </a:gridCol>
                <a:gridCol w="4209256">
                  <a:extLst>
                    <a:ext uri="{9D8B030D-6E8A-4147-A177-3AD203B41FA5}">
                      <a16:colId xmlns:a16="http://schemas.microsoft.com/office/drawing/2014/main" val="375730460"/>
                    </a:ext>
                  </a:extLst>
                </a:gridCol>
              </a:tblGrid>
              <a:tr h="370840">
                <a:tc>
                  <a:txBody>
                    <a:bodyPr/>
                    <a:lstStyle/>
                    <a:p>
                      <a:pPr marL="574675" lvl="2" indent="-342900">
                        <a:spcBef>
                          <a:spcPts val="600"/>
                        </a:spcBef>
                        <a:spcAft>
                          <a:spcPts val="400"/>
                        </a:spcAft>
                        <a:buFont typeface="Arial" panose="020B0604020202020204" pitchFamily="34" charset="0"/>
                        <a:buChar char="–"/>
                      </a:pPr>
                      <a:r>
                        <a:rPr lang="en-US" sz="1800" b="0" dirty="0"/>
                        <a:t>A general hospital</a:t>
                      </a:r>
                    </a:p>
                    <a:p>
                      <a:pPr marL="574675" lvl="2" indent="-342900">
                        <a:spcBef>
                          <a:spcPts val="600"/>
                        </a:spcBef>
                        <a:spcAft>
                          <a:spcPts val="400"/>
                        </a:spcAft>
                        <a:buFont typeface="Arial" panose="020B0604020202020204" pitchFamily="34" charset="0"/>
                        <a:buChar char="–"/>
                      </a:pPr>
                      <a:r>
                        <a:rPr lang="en-US" sz="1800" b="0" dirty="0"/>
                        <a:t>Public health center</a:t>
                      </a:r>
                    </a:p>
                    <a:p>
                      <a:pPr marL="574675" lvl="2" indent="-342900">
                        <a:spcBef>
                          <a:spcPts val="600"/>
                        </a:spcBef>
                        <a:spcAft>
                          <a:spcPts val="400"/>
                        </a:spcAft>
                        <a:buFont typeface="Arial" panose="020B0604020202020204" pitchFamily="34" charset="0"/>
                        <a:buChar char="–"/>
                      </a:pPr>
                      <a:r>
                        <a:rPr lang="en-US" sz="1800" b="0" dirty="0"/>
                        <a:t>Diagnostic center</a:t>
                      </a:r>
                    </a:p>
                    <a:p>
                      <a:pPr marL="574675" lvl="2" indent="-342900">
                        <a:spcBef>
                          <a:spcPts val="600"/>
                        </a:spcBef>
                        <a:spcAft>
                          <a:spcPts val="400"/>
                        </a:spcAft>
                        <a:buFont typeface="Arial" panose="020B0604020202020204" pitchFamily="34" charset="0"/>
                        <a:buChar char="–"/>
                      </a:pPr>
                      <a:r>
                        <a:rPr lang="en-US" sz="1800" b="0" dirty="0"/>
                        <a:t>Treatment center</a:t>
                      </a:r>
                    </a:p>
                    <a:p>
                      <a:pPr marL="574675" lvl="2" indent="-342900">
                        <a:spcBef>
                          <a:spcPts val="600"/>
                        </a:spcBef>
                        <a:spcAft>
                          <a:spcPts val="400"/>
                        </a:spcAft>
                        <a:buFont typeface="Arial" panose="020B0604020202020204" pitchFamily="34" charset="0"/>
                        <a:buChar char="–"/>
                      </a:pPr>
                      <a:r>
                        <a:rPr lang="en-US" sz="1800" b="0" dirty="0"/>
                        <a:t>Dental clinic</a:t>
                      </a:r>
                    </a:p>
                    <a:p>
                      <a:pPr marL="574675" lvl="2" indent="-342900">
                        <a:spcBef>
                          <a:spcPts val="600"/>
                        </a:spcBef>
                        <a:spcAft>
                          <a:spcPts val="400"/>
                        </a:spcAft>
                        <a:buFont typeface="Arial" panose="020B0604020202020204" pitchFamily="34" charset="0"/>
                        <a:buChar char="–"/>
                      </a:pPr>
                      <a:r>
                        <a:rPr lang="en-US" sz="1800" b="0" dirty="0"/>
                        <a:t>Dental dispensary</a:t>
                      </a:r>
                    </a:p>
                    <a:p>
                      <a:pPr marL="574675" lvl="2" indent="-342900">
                        <a:spcBef>
                          <a:spcPts val="600"/>
                        </a:spcBef>
                        <a:spcAft>
                          <a:spcPts val="400"/>
                        </a:spcAft>
                        <a:buFont typeface="Arial" panose="020B0604020202020204" pitchFamily="34" charset="0"/>
                        <a:buChar char="–"/>
                      </a:pPr>
                      <a:r>
                        <a:rPr lang="en-US" sz="1800" b="0" dirty="0"/>
                        <a:t>Rehabilitation center other than a facility used solely for a vocational rehabilitation</a:t>
                      </a:r>
                    </a:p>
                    <a:p>
                      <a:pPr marL="574675" lvl="2" indent="-342900">
                        <a:spcBef>
                          <a:spcPts val="600"/>
                        </a:spcBef>
                        <a:spcAft>
                          <a:spcPts val="400"/>
                        </a:spcAft>
                        <a:buFont typeface="Arial" panose="020B0604020202020204" pitchFamily="34" charset="0"/>
                        <a:buChar char="–"/>
                      </a:pPr>
                      <a:r>
                        <a:rPr lang="en-US" sz="1800" b="0" dirty="0"/>
                        <a:t>Nursing home</a:t>
                      </a:r>
                    </a:p>
                    <a:p>
                      <a:pPr marL="574675" lvl="2" indent="-342900">
                        <a:spcBef>
                          <a:spcPts val="600"/>
                        </a:spcBef>
                        <a:spcAft>
                          <a:spcPts val="400"/>
                        </a:spcAft>
                        <a:buFont typeface="Arial" panose="020B0604020202020204" pitchFamily="34" charset="0"/>
                        <a:buChar char="–"/>
                      </a:pPr>
                      <a:r>
                        <a:rPr lang="en-US" sz="1800" b="0" dirty="0"/>
                        <a:t>Tuberculosis hospital</a:t>
                      </a:r>
                    </a:p>
                    <a:p>
                      <a:endParaRPr lang="en-US" sz="1800" dirty="0"/>
                    </a:p>
                  </a:txBody>
                  <a:tcPr/>
                </a:tc>
                <a:tc>
                  <a:txBody>
                    <a:bodyPr/>
                    <a:lstStyle/>
                    <a:p>
                      <a:pPr marL="574675" lvl="2" indent="-342900">
                        <a:spcBef>
                          <a:spcPts val="600"/>
                        </a:spcBef>
                        <a:spcAft>
                          <a:spcPts val="400"/>
                        </a:spcAft>
                        <a:buFont typeface="Arial" panose="020B0604020202020204" pitchFamily="34" charset="0"/>
                        <a:buChar char="–"/>
                      </a:pPr>
                      <a:r>
                        <a:rPr lang="en-US" sz="1800" b="0" dirty="0"/>
                        <a:t>Midwifery birth center</a:t>
                      </a:r>
                    </a:p>
                    <a:p>
                      <a:pPr marL="574675" lvl="2" indent="-342900">
                        <a:spcBef>
                          <a:spcPts val="600"/>
                        </a:spcBef>
                        <a:spcAft>
                          <a:spcPts val="400"/>
                        </a:spcAft>
                        <a:buFont typeface="Arial" panose="020B0604020202020204" pitchFamily="34" charset="0"/>
                        <a:buChar char="–"/>
                      </a:pPr>
                      <a:r>
                        <a:rPr lang="en-US" sz="1800" b="0" dirty="0"/>
                        <a:t>Lying-in-asylum</a:t>
                      </a:r>
                    </a:p>
                    <a:p>
                      <a:pPr marL="574675" lvl="2" indent="-342900">
                        <a:spcBef>
                          <a:spcPts val="600"/>
                        </a:spcBef>
                        <a:spcAft>
                          <a:spcPts val="400"/>
                        </a:spcAft>
                        <a:buFont typeface="Arial" panose="020B0604020202020204" pitchFamily="34" charset="0"/>
                        <a:buChar char="–"/>
                      </a:pPr>
                      <a:r>
                        <a:rPr lang="en-US" sz="1800" b="0" dirty="0"/>
                        <a:t>Out-patient department</a:t>
                      </a:r>
                    </a:p>
                    <a:p>
                      <a:pPr marL="574675" lvl="2" indent="-342900">
                        <a:spcBef>
                          <a:spcPts val="600"/>
                        </a:spcBef>
                        <a:spcAft>
                          <a:spcPts val="400"/>
                        </a:spcAft>
                        <a:buFont typeface="Arial" panose="020B0604020202020204" pitchFamily="34" charset="0"/>
                        <a:buChar char="–"/>
                      </a:pPr>
                      <a:r>
                        <a:rPr lang="en-US" sz="1800" b="0" dirty="0"/>
                        <a:t>Out-patient lodge</a:t>
                      </a:r>
                    </a:p>
                    <a:p>
                      <a:pPr marL="574675" lvl="2" indent="-342900">
                        <a:spcBef>
                          <a:spcPts val="600"/>
                        </a:spcBef>
                        <a:spcAft>
                          <a:spcPts val="400"/>
                        </a:spcAft>
                        <a:buFont typeface="Arial" panose="020B0604020202020204" pitchFamily="34" charset="0"/>
                        <a:buChar char="–"/>
                      </a:pPr>
                      <a:r>
                        <a:rPr lang="en-US" sz="1800" b="0" dirty="0"/>
                        <a:t>Dispensary</a:t>
                      </a:r>
                    </a:p>
                    <a:p>
                      <a:pPr marL="574675" lvl="2" indent="-342900">
                        <a:spcBef>
                          <a:spcPts val="600"/>
                        </a:spcBef>
                        <a:spcAft>
                          <a:spcPts val="400"/>
                        </a:spcAft>
                        <a:buFont typeface="Arial" panose="020B0604020202020204" pitchFamily="34" charset="0"/>
                        <a:buChar char="–"/>
                      </a:pPr>
                      <a:r>
                        <a:rPr lang="en-US" sz="1800" b="0" dirty="0"/>
                        <a:t>Residential health care facility</a:t>
                      </a:r>
                    </a:p>
                    <a:p>
                      <a:pPr marL="574675" lvl="2" indent="-342900">
                        <a:spcBef>
                          <a:spcPts val="600"/>
                        </a:spcBef>
                        <a:spcAft>
                          <a:spcPts val="400"/>
                        </a:spcAft>
                        <a:buFont typeface="Arial" panose="020B0604020202020204" pitchFamily="34" charset="0"/>
                        <a:buChar char="–"/>
                      </a:pPr>
                      <a:r>
                        <a:rPr lang="en-US" sz="1800" b="0" dirty="0"/>
                        <a:t>Laboratory</a:t>
                      </a:r>
                    </a:p>
                    <a:p>
                      <a:endParaRPr lang="en-US" sz="1800" dirty="0"/>
                    </a:p>
                  </a:txBody>
                  <a:tcPr/>
                </a:tc>
                <a:extLst>
                  <a:ext uri="{0D108BD9-81ED-4DB2-BD59-A6C34878D82A}">
                    <a16:rowId xmlns:a16="http://schemas.microsoft.com/office/drawing/2014/main" val="1406927112"/>
                  </a:ext>
                </a:extLst>
              </a:tr>
            </a:tbl>
          </a:graphicData>
        </a:graphic>
      </p:graphicFrame>
    </p:spTree>
    <p:extLst>
      <p:ext uri="{BB962C8B-B14F-4D97-AF65-F5344CB8AC3E}">
        <p14:creationId xmlns:p14="http://schemas.microsoft.com/office/powerpoint/2010/main" val="3135249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New York Peer Review Statutes</a:t>
            </a:r>
          </a:p>
        </p:txBody>
      </p:sp>
      <p:sp>
        <p:nvSpPr>
          <p:cNvPr id="3" name="Content Placeholder 2"/>
          <p:cNvSpPr>
            <a:spLocks noGrp="1"/>
          </p:cNvSpPr>
          <p:nvPr>
            <p:ph idx="1"/>
          </p:nvPr>
        </p:nvSpPr>
        <p:spPr>
          <a:xfrm>
            <a:off x="427192" y="1447800"/>
            <a:ext cx="8418513" cy="4621212"/>
          </a:xfrm>
        </p:spPr>
        <p:txBody>
          <a:bodyPr/>
          <a:lstStyle/>
          <a:p>
            <a:r>
              <a:rPr lang="en-US" dirty="0"/>
              <a:t>Public Health Law Section 2805-m</a:t>
            </a:r>
          </a:p>
          <a:p>
            <a:pPr lvl="1"/>
            <a:r>
              <a:rPr lang="en-US" dirty="0"/>
              <a:t>None of the records, documentation or committee actions or records nor any incident report and requirements imposed upon diagnostic and treatment centers shall be subject to disclosure</a:t>
            </a:r>
          </a:p>
          <a:p>
            <a:pPr lvl="1"/>
            <a:r>
              <a:rPr lang="en-US" dirty="0"/>
              <a:t>No person in attendance at a meeting then such committee shall be required to testify as to what transpired</a:t>
            </a:r>
          </a:p>
          <a:p>
            <a:pPr lvl="1"/>
            <a:r>
              <a:rPr lang="en-US" dirty="0"/>
              <a:t>This prohibition shall not apply to statements made by any person in attendance at such meeting who is a party to an action or proceeding the subject matter which was reviewed at such meeting</a:t>
            </a:r>
          </a:p>
          <a:p>
            <a:pPr lvl="1"/>
            <a:r>
              <a:rPr lang="en-US" dirty="0"/>
              <a:t>Such protections apply as part of a hospital’s obligation to “maintain a coordinated program for the identification and prevention of medical, dental and podiatric malpractice" which include the following:</a:t>
            </a:r>
          </a:p>
        </p:txBody>
      </p:sp>
    </p:spTree>
    <p:extLst>
      <p:ext uri="{BB962C8B-B14F-4D97-AF65-F5344CB8AC3E}">
        <p14:creationId xmlns:p14="http://schemas.microsoft.com/office/powerpoint/2010/main" val="1797602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1" name="Picture 2">
            <a:extLst>
              <a:ext uri="{FF2B5EF4-FFF2-40B4-BE49-F238E27FC236}">
                <a16:creationId xmlns:a16="http://schemas.microsoft.com/office/drawing/2014/main" id="{C7F71727-5E73-4ABB-ACE5-A33026CBCE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5175" y="114300"/>
            <a:ext cx="679450"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DC4650F4-7599-4139-A503-E3577D3C048F}"/>
              </a:ext>
            </a:extLst>
          </p:cNvPr>
          <p:cNvSpPr/>
          <p:nvPr/>
        </p:nvSpPr>
        <p:spPr>
          <a:xfrm>
            <a:off x="3362325" y="831850"/>
            <a:ext cx="4022725" cy="6223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TextBox 9">
            <a:extLst>
              <a:ext uri="{FF2B5EF4-FFF2-40B4-BE49-F238E27FC236}">
                <a16:creationId xmlns:a16="http://schemas.microsoft.com/office/drawing/2014/main" id="{F9FCFAEB-A426-4BFD-BD7B-82FEE64E729B}"/>
              </a:ext>
            </a:extLst>
          </p:cNvPr>
          <p:cNvSpPr txBox="1"/>
          <p:nvPr/>
        </p:nvSpPr>
        <p:spPr>
          <a:xfrm>
            <a:off x="3490913" y="903288"/>
            <a:ext cx="3733800" cy="492125"/>
          </a:xfrm>
          <a:prstGeom prst="rect">
            <a:avLst/>
          </a:prstGeom>
          <a:noFill/>
        </p:spPr>
        <p:txBody>
          <a:bodyPr>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solidFill>
                  <a:srgbClr val="2B2E49"/>
                </a:solidFill>
                <a:effectLst/>
                <a:uLnTx/>
                <a:uFillTx/>
                <a:latin typeface="Soleil Bk" panose="02000503000000020004" pitchFamily="50" charset="0"/>
                <a:ea typeface="MS PGothic" panose="020B0600070205080204" pitchFamily="34" charset="-128"/>
                <a:cs typeface="Arial" panose="020B0604020202020204" pitchFamily="34" charset="0"/>
              </a:rPr>
              <a:t>Webinar Control Panel</a:t>
            </a:r>
          </a:p>
        </p:txBody>
      </p:sp>
      <p:cxnSp>
        <p:nvCxnSpPr>
          <p:cNvPr id="11" name="Straight Arrow Connector 10">
            <a:extLst>
              <a:ext uri="{FF2B5EF4-FFF2-40B4-BE49-F238E27FC236}">
                <a16:creationId xmlns:a16="http://schemas.microsoft.com/office/drawing/2014/main" id="{A3E4FE5B-A820-4BA8-844C-C865E05C665B}"/>
              </a:ext>
            </a:extLst>
          </p:cNvPr>
          <p:cNvCxnSpPr/>
          <p:nvPr/>
        </p:nvCxnSpPr>
        <p:spPr>
          <a:xfrm flipV="1">
            <a:off x="7150100" y="533400"/>
            <a:ext cx="1309688" cy="5429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4322D5BE-F1C0-4486-9A5E-7F9600D71CCD}"/>
              </a:ext>
            </a:extLst>
          </p:cNvPr>
          <p:cNvSpPr txBox="1">
            <a:spLocks/>
          </p:cNvSpPr>
          <p:nvPr/>
        </p:nvSpPr>
        <p:spPr bwMode="auto">
          <a:xfrm>
            <a:off x="381000" y="2310581"/>
            <a:ext cx="8382000" cy="3023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lnSpc>
                <a:spcPct val="90000"/>
              </a:lnSpc>
              <a:spcBef>
                <a:spcPts val="750"/>
              </a:spcBef>
              <a:buFont typeface="Arial" panose="020B0604020202020204" pitchFamily="34" charset="0"/>
              <a:buChar char="•"/>
              <a:defRPr sz="2100">
                <a:solidFill>
                  <a:schemeClr val="tx1"/>
                </a:solidFill>
                <a:latin typeface="Soleil Bk" panose="02000503000000020004" pitchFamily="50" charset="0"/>
              </a:defRPr>
            </a:lvl1pPr>
            <a:lvl2pPr marL="742950" indent="-285750" defTabSz="912813">
              <a:lnSpc>
                <a:spcPct val="90000"/>
              </a:lnSpc>
              <a:spcBef>
                <a:spcPts val="375"/>
              </a:spcBef>
              <a:buFont typeface="Arial" panose="020B0604020202020204" pitchFamily="34" charset="0"/>
              <a:buChar char="•"/>
              <a:defRPr>
                <a:solidFill>
                  <a:schemeClr val="tx1"/>
                </a:solidFill>
                <a:latin typeface="Soleil Bk" panose="02000503000000020004" pitchFamily="50" charset="0"/>
              </a:defRPr>
            </a:lvl2pPr>
            <a:lvl3pPr marL="1143000" indent="-228600" defTabSz="912813">
              <a:lnSpc>
                <a:spcPct val="90000"/>
              </a:lnSpc>
              <a:spcBef>
                <a:spcPts val="375"/>
              </a:spcBef>
              <a:buFont typeface="Arial" panose="020B0604020202020204" pitchFamily="34" charset="0"/>
              <a:buChar char="•"/>
              <a:defRPr sz="1500">
                <a:solidFill>
                  <a:schemeClr val="tx1"/>
                </a:solidFill>
                <a:latin typeface="Soleil Bk" panose="02000503000000020004" pitchFamily="50" charset="0"/>
              </a:defRPr>
            </a:lvl3pPr>
            <a:lvl4pPr marL="1600200" indent="-228600" defTabSz="912813">
              <a:lnSpc>
                <a:spcPct val="90000"/>
              </a:lnSpc>
              <a:spcBef>
                <a:spcPts val="375"/>
              </a:spcBef>
              <a:buFont typeface="Arial" panose="020B0604020202020204" pitchFamily="34" charset="0"/>
              <a:buChar char="•"/>
              <a:defRPr sz="1300">
                <a:solidFill>
                  <a:schemeClr val="tx1"/>
                </a:solidFill>
                <a:latin typeface="Soleil Bk" panose="02000503000000020004" pitchFamily="50" charset="0"/>
              </a:defRPr>
            </a:lvl4pPr>
            <a:lvl5pPr marL="2057400" indent="-228600" defTabSz="912813">
              <a:lnSpc>
                <a:spcPct val="90000"/>
              </a:lnSpc>
              <a:spcBef>
                <a:spcPts val="375"/>
              </a:spcBef>
              <a:buFont typeface="Arial" panose="020B0604020202020204" pitchFamily="34" charset="0"/>
              <a:buChar char="•"/>
              <a:defRPr sz="1300">
                <a:solidFill>
                  <a:schemeClr val="tx1"/>
                </a:solidFill>
                <a:latin typeface="Soleil Bk" panose="02000503000000020004" pitchFamily="50" charset="0"/>
              </a:defRPr>
            </a:lvl5pPr>
            <a:lvl6pPr marL="2514600" indent="-228600" defTabSz="9128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leil Bk" panose="02000503000000020004" pitchFamily="50" charset="0"/>
              </a:defRPr>
            </a:lvl6pPr>
            <a:lvl7pPr marL="2971800" indent="-228600" defTabSz="9128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leil Bk" panose="02000503000000020004" pitchFamily="50" charset="0"/>
              </a:defRPr>
            </a:lvl7pPr>
            <a:lvl8pPr marL="3429000" indent="-228600" defTabSz="9128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leil Bk" panose="02000503000000020004" pitchFamily="50" charset="0"/>
              </a:defRPr>
            </a:lvl8pPr>
            <a:lvl9pPr marL="3886200" indent="-228600" defTabSz="9128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leil Bk" panose="02000503000000020004" pitchFamily="50" charset="0"/>
              </a:defRPr>
            </a:lvl9pPr>
          </a:lstStyle>
          <a:p>
            <a:pPr lvl="0" algn="ctr">
              <a:lnSpc>
                <a:spcPct val="100000"/>
              </a:lnSpc>
              <a:spcBef>
                <a:spcPct val="0"/>
              </a:spcBef>
              <a:buNone/>
            </a:pPr>
            <a:r>
              <a:rPr lang="en-US" altLang="en-US" sz="4400" b="1" dirty="0">
                <a:solidFill>
                  <a:srgbClr val="2B2E49"/>
                </a:solidFill>
                <a:latin typeface="Soleil" panose="02000503030000020004" pitchFamily="50" charset="0"/>
                <a:ea typeface="MS PGothic" panose="020B0600070205080204" pitchFamily="34" charset="-128"/>
                <a:cs typeface="Arial" panose="020B0604020202020204" pitchFamily="34" charset="0"/>
              </a:rPr>
              <a:t>Maximizing Peer Review Privilege Protections under State Laws and the Patient Safety Act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New York Peer Review Statutes</a:t>
            </a:r>
          </a:p>
        </p:txBody>
      </p:sp>
      <p:sp>
        <p:nvSpPr>
          <p:cNvPr id="3" name="Content Placeholder 2"/>
          <p:cNvSpPr>
            <a:spLocks noGrp="1"/>
          </p:cNvSpPr>
          <p:nvPr>
            <p:ph idx="1"/>
          </p:nvPr>
        </p:nvSpPr>
        <p:spPr>
          <a:xfrm>
            <a:off x="427192" y="1447800"/>
            <a:ext cx="8418513" cy="4621212"/>
          </a:xfrm>
        </p:spPr>
        <p:txBody>
          <a:bodyPr/>
          <a:lstStyle/>
          <a:p>
            <a:pPr lvl="2"/>
            <a:r>
              <a:rPr lang="en-US" dirty="0"/>
              <a:t>The establishment of a quality assurance committee with responsibility to review the services rendered in the hospital in order to improve the quality of health care and prevent malpractice</a:t>
            </a:r>
          </a:p>
          <a:p>
            <a:pPr lvl="2"/>
            <a:r>
              <a:rPr lang="en-US" dirty="0"/>
              <a:t>Medical, dental and podiatric staff privileges sanction procedures to which the credentials, physical and mental capacity incompetence in delivering healthcare services are periodically reviewed and is warranted</a:t>
            </a:r>
          </a:p>
          <a:p>
            <a:pPr lvl="2"/>
            <a:r>
              <a:rPr lang="en-US" dirty="0"/>
              <a:t>The periodic review warranted in specific instances and circumstances of the credentials, physical and mental capacity and competence of all persons who are employed or associated with the hospital</a:t>
            </a:r>
          </a:p>
          <a:p>
            <a:pPr lvl="2"/>
            <a:r>
              <a:rPr lang="en-US" dirty="0"/>
              <a:t>A procedure for prompt resolution of the patient grievances relating to accidents, injuries of treatment</a:t>
            </a:r>
          </a:p>
        </p:txBody>
      </p:sp>
    </p:spTree>
    <p:extLst>
      <p:ext uri="{BB962C8B-B14F-4D97-AF65-F5344CB8AC3E}">
        <p14:creationId xmlns:p14="http://schemas.microsoft.com/office/powerpoint/2010/main" val="2606534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New York Peer Review Statutes</a:t>
            </a:r>
          </a:p>
        </p:txBody>
      </p:sp>
      <p:sp>
        <p:nvSpPr>
          <p:cNvPr id="3" name="Content Placeholder 2"/>
          <p:cNvSpPr>
            <a:spLocks noGrp="1"/>
          </p:cNvSpPr>
          <p:nvPr>
            <p:ph idx="1"/>
          </p:nvPr>
        </p:nvSpPr>
        <p:spPr>
          <a:xfrm>
            <a:off x="427192" y="1447800"/>
            <a:ext cx="8418513" cy="4621212"/>
          </a:xfrm>
        </p:spPr>
        <p:txBody>
          <a:bodyPr/>
          <a:lstStyle/>
          <a:p>
            <a:pPr lvl="2"/>
            <a:r>
              <a:rPr lang="en-US" dirty="0"/>
              <a:t>The maintenance and continuous collection of information concerning the hospital’s experience with negative healthcare outcomes and incidents and injuries to patients</a:t>
            </a:r>
          </a:p>
          <a:p>
            <a:pPr lvl="2"/>
            <a:r>
              <a:rPr lang="en-US" dirty="0"/>
              <a:t>The maintenance of relevant and appropriate information gathered concerning individual practitioners within the practitioner’s personnel or credentials file maintained by the hospital</a:t>
            </a:r>
          </a:p>
          <a:p>
            <a:pPr lvl="2"/>
            <a:r>
              <a:rPr lang="en-US" dirty="0"/>
              <a:t>Education programs dealing with patient safety, injury prevention, staff responsibility to report professional misconduct or the legal aspects of patient care</a:t>
            </a:r>
          </a:p>
          <a:p>
            <a:pPr lvl="2"/>
            <a:r>
              <a:rPr lang="en-US" dirty="0"/>
              <a:t>Continuing education program</a:t>
            </a:r>
          </a:p>
          <a:p>
            <a:pPr lvl="2"/>
            <a:r>
              <a:rPr lang="en-US" dirty="0"/>
              <a:t>Policies to ensure compliance with the reporting requirements</a:t>
            </a:r>
          </a:p>
        </p:txBody>
      </p:sp>
    </p:spTree>
    <p:extLst>
      <p:ext uri="{BB962C8B-B14F-4D97-AF65-F5344CB8AC3E}">
        <p14:creationId xmlns:p14="http://schemas.microsoft.com/office/powerpoint/2010/main" val="1728631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Complete view of an operational CIN</a:t>
            </a:r>
          </a:p>
        </p:txBody>
      </p:sp>
      <p:sp>
        <p:nvSpPr>
          <p:cNvPr id="5" name="Rectangle 4"/>
          <p:cNvSpPr/>
          <p:nvPr/>
        </p:nvSpPr>
        <p:spPr>
          <a:xfrm>
            <a:off x="3936140" y="1401829"/>
            <a:ext cx="838576" cy="346681"/>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CIN</a:t>
            </a:r>
          </a:p>
        </p:txBody>
      </p:sp>
      <p:sp>
        <p:nvSpPr>
          <p:cNvPr id="6" name="Rectangle 5"/>
          <p:cNvSpPr/>
          <p:nvPr/>
        </p:nvSpPr>
        <p:spPr>
          <a:xfrm>
            <a:off x="4044882" y="1952895"/>
            <a:ext cx="626651" cy="297077"/>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CMO</a:t>
            </a:r>
          </a:p>
        </p:txBody>
      </p:sp>
      <p:sp>
        <p:nvSpPr>
          <p:cNvPr id="7" name="Rectangle 6"/>
          <p:cNvSpPr/>
          <p:nvPr/>
        </p:nvSpPr>
        <p:spPr>
          <a:xfrm>
            <a:off x="3323940" y="1952895"/>
            <a:ext cx="626651" cy="297077"/>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CFO</a:t>
            </a:r>
          </a:p>
        </p:txBody>
      </p:sp>
      <p:sp>
        <p:nvSpPr>
          <p:cNvPr id="8" name="Rectangle 7"/>
          <p:cNvSpPr/>
          <p:nvPr/>
        </p:nvSpPr>
        <p:spPr>
          <a:xfrm>
            <a:off x="4766013" y="1952895"/>
            <a:ext cx="626651" cy="297077"/>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CNO</a:t>
            </a:r>
          </a:p>
        </p:txBody>
      </p:sp>
      <p:sp>
        <p:nvSpPr>
          <p:cNvPr id="9" name="Rectangle 8"/>
          <p:cNvSpPr/>
          <p:nvPr/>
        </p:nvSpPr>
        <p:spPr>
          <a:xfrm>
            <a:off x="2581242" y="1952895"/>
            <a:ext cx="626651" cy="297077"/>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COO</a:t>
            </a:r>
          </a:p>
        </p:txBody>
      </p:sp>
      <p:sp>
        <p:nvSpPr>
          <p:cNvPr id="10" name="Rectangle 9"/>
          <p:cNvSpPr/>
          <p:nvPr/>
        </p:nvSpPr>
        <p:spPr>
          <a:xfrm>
            <a:off x="5501334" y="1952895"/>
            <a:ext cx="626651" cy="297077"/>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COO</a:t>
            </a:r>
          </a:p>
        </p:txBody>
      </p:sp>
      <p:cxnSp>
        <p:nvCxnSpPr>
          <p:cNvPr id="11" name="Elbow Connector 10"/>
          <p:cNvCxnSpPr>
            <a:stCxn id="9" idx="0"/>
            <a:endCxn id="10" idx="0"/>
          </p:cNvCxnSpPr>
          <p:nvPr/>
        </p:nvCxnSpPr>
        <p:spPr>
          <a:xfrm rot="5400000" flipH="1" flipV="1">
            <a:off x="4354613" y="492849"/>
            <a:ext cx="12206" cy="2920093"/>
          </a:xfrm>
          <a:prstGeom prst="bentConnector3">
            <a:avLst>
              <a:gd name="adj1" fmla="val 1004882"/>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stCxn id="5" idx="2"/>
            <a:endCxn id="6" idx="0"/>
          </p:cNvCxnSpPr>
          <p:nvPr/>
        </p:nvCxnSpPr>
        <p:spPr>
          <a:xfrm>
            <a:off x="4355428" y="1748510"/>
            <a:ext cx="2780" cy="204385"/>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endCxn id="8" idx="0"/>
          </p:cNvCxnSpPr>
          <p:nvPr/>
        </p:nvCxnSpPr>
        <p:spPr>
          <a:xfrm>
            <a:off x="5079339" y="1837083"/>
            <a:ext cx="0" cy="115813"/>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endCxn id="7" idx="0"/>
          </p:cNvCxnSpPr>
          <p:nvPr/>
        </p:nvCxnSpPr>
        <p:spPr>
          <a:xfrm>
            <a:off x="3637266" y="1837083"/>
            <a:ext cx="0" cy="115813"/>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1397262" y="3923679"/>
            <a:ext cx="5901130" cy="70093"/>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rot="394586">
            <a:off x="1286359" y="4195272"/>
            <a:ext cx="2923206"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rot="394247">
            <a:off x="1936511" y="4166970"/>
            <a:ext cx="2297455"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rot="11455356" flipV="1">
            <a:off x="2520965" y="4146324"/>
            <a:ext cx="1734026"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rot="11796764" flipV="1">
            <a:off x="3226653" y="4154178"/>
            <a:ext cx="1014440"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rot="12332543" flipV="1">
            <a:off x="3819823" y="4135866"/>
            <a:ext cx="474740"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rot="21080869" flipH="1">
            <a:off x="4428189" y="4257778"/>
            <a:ext cx="2923206"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p:nvSpPr>
        <p:spPr>
          <a:xfrm rot="20990198" flipH="1">
            <a:off x="4483642" y="4199248"/>
            <a:ext cx="2297455"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p:nvSpPr>
        <p:spPr>
          <a:xfrm rot="10144644" flipH="1" flipV="1">
            <a:off x="4373690" y="4191904"/>
            <a:ext cx="1734026"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rot="9803236" flipH="1" flipV="1">
            <a:off x="4435398" y="4184768"/>
            <a:ext cx="1014440"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rot="8338273" flipH="1" flipV="1">
            <a:off x="4304760" y="4178442"/>
            <a:ext cx="474740"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rot="16200000">
            <a:off x="1154942" y="3707880"/>
            <a:ext cx="233093"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p:nvPr/>
        </p:nvSpPr>
        <p:spPr>
          <a:xfrm rot="16200000">
            <a:off x="1783083" y="3707881"/>
            <a:ext cx="233093"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p:nvSpPr>
        <p:spPr>
          <a:xfrm rot="16200000">
            <a:off x="2437933" y="3707882"/>
            <a:ext cx="233093"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p:cNvSpPr/>
          <p:nvPr/>
        </p:nvSpPr>
        <p:spPr>
          <a:xfrm rot="16200000">
            <a:off x="3098426" y="3707883"/>
            <a:ext cx="233093"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rot="16200000">
            <a:off x="3792832" y="3727466"/>
            <a:ext cx="233093"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p:cNvSpPr/>
          <p:nvPr/>
        </p:nvSpPr>
        <p:spPr>
          <a:xfrm rot="16200000">
            <a:off x="4560096" y="3785162"/>
            <a:ext cx="233093"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p:cNvSpPr/>
          <p:nvPr/>
        </p:nvSpPr>
        <p:spPr>
          <a:xfrm rot="16200000">
            <a:off x="5350215" y="3707883"/>
            <a:ext cx="233093"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p:cNvSpPr/>
          <p:nvPr/>
        </p:nvSpPr>
        <p:spPr>
          <a:xfrm rot="16200000">
            <a:off x="5989468" y="3695850"/>
            <a:ext cx="233093"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p:cNvSpPr/>
          <p:nvPr/>
        </p:nvSpPr>
        <p:spPr>
          <a:xfrm rot="16200000">
            <a:off x="6628431" y="3707880"/>
            <a:ext cx="233093"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p:cNvSpPr/>
          <p:nvPr/>
        </p:nvSpPr>
        <p:spPr>
          <a:xfrm rot="16200000">
            <a:off x="7259313" y="3702689"/>
            <a:ext cx="233093" cy="4394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p:cNvSpPr/>
          <p:nvPr/>
        </p:nvSpPr>
        <p:spPr>
          <a:xfrm>
            <a:off x="1138457" y="3827524"/>
            <a:ext cx="258805" cy="258805"/>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Oval 36"/>
          <p:cNvSpPr/>
          <p:nvPr/>
        </p:nvSpPr>
        <p:spPr>
          <a:xfrm>
            <a:off x="1774686" y="3827524"/>
            <a:ext cx="258805" cy="258805"/>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p:cNvSpPr/>
          <p:nvPr/>
        </p:nvSpPr>
        <p:spPr>
          <a:xfrm>
            <a:off x="2410916" y="3827524"/>
            <a:ext cx="258805" cy="258805"/>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p:nvPr/>
        </p:nvSpPr>
        <p:spPr>
          <a:xfrm>
            <a:off x="3078489" y="3827524"/>
            <a:ext cx="258805" cy="258805"/>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p:cNvSpPr/>
          <p:nvPr/>
        </p:nvSpPr>
        <p:spPr>
          <a:xfrm>
            <a:off x="3771761" y="3827524"/>
            <a:ext cx="258805" cy="258805"/>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p:nvPr/>
        </p:nvSpPr>
        <p:spPr>
          <a:xfrm>
            <a:off x="4542130" y="3827524"/>
            <a:ext cx="258805" cy="258805"/>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p:cNvSpPr/>
          <p:nvPr/>
        </p:nvSpPr>
        <p:spPr>
          <a:xfrm>
            <a:off x="5329329" y="3827524"/>
            <a:ext cx="258805" cy="258805"/>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p:cNvSpPr/>
          <p:nvPr/>
        </p:nvSpPr>
        <p:spPr>
          <a:xfrm>
            <a:off x="5970953" y="3827524"/>
            <a:ext cx="258805" cy="258805"/>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p:nvPr/>
        </p:nvSpPr>
        <p:spPr>
          <a:xfrm>
            <a:off x="6612575" y="3827524"/>
            <a:ext cx="258805" cy="258805"/>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p:cNvSpPr/>
          <p:nvPr/>
        </p:nvSpPr>
        <p:spPr>
          <a:xfrm>
            <a:off x="7243412" y="3827524"/>
            <a:ext cx="258805" cy="258805"/>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6" name="Picture 5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695" y="2781229"/>
            <a:ext cx="6797928" cy="1002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rot="16200000">
            <a:off x="4335902" y="4694870"/>
            <a:ext cx="233093" cy="9671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8" name="Picture 51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9554" y="4786229"/>
            <a:ext cx="993503" cy="993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5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5665" y="4138180"/>
            <a:ext cx="996954" cy="605048"/>
          </a:xfrm>
          <a:prstGeom prst="rect">
            <a:avLst/>
          </a:prstGeom>
          <a:noFill/>
          <a:ln>
            <a:noFill/>
          </a:ln>
          <a:effectLst>
            <a:outerShdw blurRad="101600" dist="38100" dir="2100000" algn="ctr" rotWithShape="0">
              <a:schemeClr val="tx1">
                <a:alpha val="4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Rectangle 49"/>
          <p:cNvSpPr/>
          <p:nvPr/>
        </p:nvSpPr>
        <p:spPr>
          <a:xfrm>
            <a:off x="3061368" y="6263464"/>
            <a:ext cx="2892464" cy="166443"/>
          </a:xfrm>
          <a:prstGeom prst="rect">
            <a:avLst/>
          </a:prstGeom>
          <a:solidFill>
            <a:schemeClr val="bg1">
              <a:lumMod val="50000"/>
            </a:schemeClr>
          </a:solid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Down Arrow 50"/>
          <p:cNvSpPr/>
          <p:nvPr/>
        </p:nvSpPr>
        <p:spPr>
          <a:xfrm flipV="1">
            <a:off x="4267150" y="5655368"/>
            <a:ext cx="364281" cy="710821"/>
          </a:xfrm>
          <a:prstGeom prst="downArrow">
            <a:avLst/>
          </a:prstGeom>
          <a:solidFill>
            <a:schemeClr val="bg1">
              <a:lumMod val="50000"/>
            </a:schemeClr>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Oval 51"/>
          <p:cNvSpPr/>
          <p:nvPr/>
        </p:nvSpPr>
        <p:spPr>
          <a:xfrm>
            <a:off x="2900669" y="6188224"/>
            <a:ext cx="258805" cy="258805"/>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Oval 52"/>
          <p:cNvSpPr/>
          <p:nvPr/>
        </p:nvSpPr>
        <p:spPr>
          <a:xfrm>
            <a:off x="3434455" y="6188224"/>
            <a:ext cx="258805" cy="258805"/>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Oval 53"/>
          <p:cNvSpPr/>
          <p:nvPr/>
        </p:nvSpPr>
        <p:spPr>
          <a:xfrm>
            <a:off x="4008344" y="6188224"/>
            <a:ext cx="258805" cy="258805"/>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Oval 54"/>
          <p:cNvSpPr/>
          <p:nvPr/>
        </p:nvSpPr>
        <p:spPr>
          <a:xfrm>
            <a:off x="4631430" y="6188224"/>
            <a:ext cx="258805" cy="258805"/>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Oval 55"/>
          <p:cNvSpPr/>
          <p:nvPr/>
        </p:nvSpPr>
        <p:spPr>
          <a:xfrm>
            <a:off x="5240703" y="6188224"/>
            <a:ext cx="258805" cy="258805"/>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Oval 56"/>
          <p:cNvSpPr/>
          <p:nvPr/>
        </p:nvSpPr>
        <p:spPr>
          <a:xfrm>
            <a:off x="5841551" y="6188224"/>
            <a:ext cx="258805" cy="258805"/>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TextBox 57"/>
          <p:cNvSpPr txBox="1"/>
          <p:nvPr/>
        </p:nvSpPr>
        <p:spPr>
          <a:xfrm>
            <a:off x="3730601" y="5915238"/>
            <a:ext cx="1434823" cy="340186"/>
          </a:xfrm>
          <a:prstGeom prst="rect">
            <a:avLst/>
          </a:prstGeom>
          <a:noFill/>
        </p:spPr>
        <p:txBody>
          <a:bodyPr wrap="none" rtlCol="0">
            <a:spAutoFit/>
          </a:bodyPr>
          <a:lstStyle/>
          <a:p>
            <a:pPr algn="ctr"/>
            <a:r>
              <a:rPr lang="en-US" sz="1700" b="1" dirty="0"/>
              <a:t>Payer Partners</a:t>
            </a:r>
          </a:p>
        </p:txBody>
      </p:sp>
      <p:sp>
        <p:nvSpPr>
          <p:cNvPr id="59" name="TextBox 58"/>
          <p:cNvSpPr txBox="1"/>
          <p:nvPr/>
        </p:nvSpPr>
        <p:spPr>
          <a:xfrm rot="19515787">
            <a:off x="1122875" y="2924805"/>
            <a:ext cx="702867" cy="281024"/>
          </a:xfrm>
          <a:prstGeom prst="rect">
            <a:avLst/>
          </a:prstGeom>
          <a:noFill/>
        </p:spPr>
        <p:txBody>
          <a:bodyPr wrap="none" rtlCol="0">
            <a:spAutoFit/>
          </a:bodyPr>
          <a:lstStyle/>
          <a:p>
            <a:r>
              <a:rPr lang="en-US" sz="1300" b="1" dirty="0"/>
              <a:t>Hospice</a:t>
            </a:r>
          </a:p>
        </p:txBody>
      </p:sp>
      <p:sp>
        <p:nvSpPr>
          <p:cNvPr id="60" name="TextBox 59"/>
          <p:cNvSpPr txBox="1"/>
          <p:nvPr/>
        </p:nvSpPr>
        <p:spPr>
          <a:xfrm rot="19515787">
            <a:off x="1646091" y="2798277"/>
            <a:ext cx="1198726" cy="281024"/>
          </a:xfrm>
          <a:prstGeom prst="rect">
            <a:avLst/>
          </a:prstGeom>
          <a:noFill/>
        </p:spPr>
        <p:txBody>
          <a:bodyPr wrap="none" rtlCol="0">
            <a:spAutoFit/>
          </a:bodyPr>
          <a:lstStyle/>
          <a:p>
            <a:r>
              <a:rPr lang="en-US" sz="1300" b="1" dirty="0"/>
              <a:t>Long Term Care</a:t>
            </a:r>
          </a:p>
        </p:txBody>
      </p:sp>
      <p:sp>
        <p:nvSpPr>
          <p:cNvPr id="61" name="TextBox 60"/>
          <p:cNvSpPr txBox="1"/>
          <p:nvPr/>
        </p:nvSpPr>
        <p:spPr>
          <a:xfrm rot="19515787">
            <a:off x="2250722" y="2890560"/>
            <a:ext cx="912154" cy="281024"/>
          </a:xfrm>
          <a:prstGeom prst="rect">
            <a:avLst/>
          </a:prstGeom>
          <a:noFill/>
        </p:spPr>
        <p:txBody>
          <a:bodyPr wrap="none" rtlCol="0">
            <a:spAutoFit/>
          </a:bodyPr>
          <a:lstStyle/>
          <a:p>
            <a:r>
              <a:rPr lang="en-US" sz="1300" b="1" dirty="0"/>
              <a:t>Home Care</a:t>
            </a:r>
          </a:p>
        </p:txBody>
      </p:sp>
      <p:sp>
        <p:nvSpPr>
          <p:cNvPr id="62" name="TextBox 61"/>
          <p:cNvSpPr txBox="1"/>
          <p:nvPr/>
        </p:nvSpPr>
        <p:spPr>
          <a:xfrm rot="19515787">
            <a:off x="2712726" y="2837066"/>
            <a:ext cx="1220110" cy="281024"/>
          </a:xfrm>
          <a:prstGeom prst="rect">
            <a:avLst/>
          </a:prstGeom>
          <a:noFill/>
        </p:spPr>
        <p:txBody>
          <a:bodyPr wrap="none" rtlCol="0">
            <a:spAutoFit/>
          </a:bodyPr>
          <a:lstStyle/>
          <a:p>
            <a:r>
              <a:rPr lang="en-US" sz="1300" b="1" dirty="0"/>
              <a:t>Post Acute Care</a:t>
            </a:r>
          </a:p>
        </p:txBody>
      </p:sp>
      <p:sp>
        <p:nvSpPr>
          <p:cNvPr id="63" name="TextBox 62"/>
          <p:cNvSpPr txBox="1"/>
          <p:nvPr/>
        </p:nvSpPr>
        <p:spPr>
          <a:xfrm rot="19515787">
            <a:off x="3894130" y="2494938"/>
            <a:ext cx="889291" cy="281024"/>
          </a:xfrm>
          <a:prstGeom prst="rect">
            <a:avLst/>
          </a:prstGeom>
          <a:noFill/>
        </p:spPr>
        <p:txBody>
          <a:bodyPr wrap="none" rtlCol="0">
            <a:spAutoFit/>
          </a:bodyPr>
          <a:lstStyle/>
          <a:p>
            <a:r>
              <a:rPr lang="en-US" sz="1300" b="1" dirty="0"/>
              <a:t>Hospital(s)</a:t>
            </a:r>
          </a:p>
        </p:txBody>
      </p:sp>
      <p:sp>
        <p:nvSpPr>
          <p:cNvPr id="64" name="TextBox 63"/>
          <p:cNvSpPr txBox="1"/>
          <p:nvPr/>
        </p:nvSpPr>
        <p:spPr>
          <a:xfrm rot="19515787">
            <a:off x="4650001" y="2532330"/>
            <a:ext cx="1037630" cy="473303"/>
          </a:xfrm>
          <a:prstGeom prst="rect">
            <a:avLst/>
          </a:prstGeom>
          <a:noFill/>
        </p:spPr>
        <p:txBody>
          <a:bodyPr wrap="none" rtlCol="0">
            <a:spAutoFit/>
          </a:bodyPr>
          <a:lstStyle/>
          <a:p>
            <a:r>
              <a:rPr lang="en-US" sz="1300" b="1" dirty="0"/>
              <a:t>Primary Care</a:t>
            </a:r>
          </a:p>
          <a:p>
            <a:r>
              <a:rPr lang="en-US" sz="1300" b="1" dirty="0"/>
              <a:t>Physicians</a:t>
            </a:r>
          </a:p>
        </p:txBody>
      </p:sp>
      <p:sp>
        <p:nvSpPr>
          <p:cNvPr id="65" name="TextBox 64"/>
          <p:cNvSpPr txBox="1"/>
          <p:nvPr/>
        </p:nvSpPr>
        <p:spPr>
          <a:xfrm rot="19515787">
            <a:off x="5259151" y="2886836"/>
            <a:ext cx="865934" cy="281024"/>
          </a:xfrm>
          <a:prstGeom prst="rect">
            <a:avLst/>
          </a:prstGeom>
          <a:noFill/>
        </p:spPr>
        <p:txBody>
          <a:bodyPr wrap="none" rtlCol="0">
            <a:spAutoFit/>
          </a:bodyPr>
          <a:lstStyle/>
          <a:p>
            <a:r>
              <a:rPr lang="en-US" sz="1300" b="1" dirty="0"/>
              <a:t>Specialists</a:t>
            </a:r>
          </a:p>
        </p:txBody>
      </p:sp>
      <p:sp>
        <p:nvSpPr>
          <p:cNvPr id="66" name="TextBox 65"/>
          <p:cNvSpPr txBox="1"/>
          <p:nvPr/>
        </p:nvSpPr>
        <p:spPr>
          <a:xfrm rot="19515787">
            <a:off x="5866939" y="2720702"/>
            <a:ext cx="1423236" cy="281024"/>
          </a:xfrm>
          <a:prstGeom prst="rect">
            <a:avLst/>
          </a:prstGeom>
          <a:noFill/>
        </p:spPr>
        <p:txBody>
          <a:bodyPr wrap="none" rtlCol="0">
            <a:spAutoFit/>
          </a:bodyPr>
          <a:lstStyle/>
          <a:p>
            <a:r>
              <a:rPr lang="en-US" sz="1300" b="1" dirty="0"/>
              <a:t>Ancillary Providers</a:t>
            </a:r>
          </a:p>
        </p:txBody>
      </p:sp>
      <p:sp>
        <p:nvSpPr>
          <p:cNvPr id="67" name="TextBox 66"/>
          <p:cNvSpPr txBox="1"/>
          <p:nvPr/>
        </p:nvSpPr>
        <p:spPr>
          <a:xfrm rot="19515787">
            <a:off x="6466212" y="2645125"/>
            <a:ext cx="1687188" cy="281024"/>
          </a:xfrm>
          <a:prstGeom prst="rect">
            <a:avLst/>
          </a:prstGeom>
          <a:noFill/>
        </p:spPr>
        <p:txBody>
          <a:bodyPr wrap="none" rtlCol="0">
            <a:spAutoFit/>
          </a:bodyPr>
          <a:lstStyle/>
          <a:p>
            <a:r>
              <a:rPr lang="en-US" sz="1300" b="1" dirty="0"/>
              <a:t>Public Health Agencies</a:t>
            </a:r>
          </a:p>
        </p:txBody>
      </p:sp>
      <p:sp>
        <p:nvSpPr>
          <p:cNvPr id="68" name="TextBox 67"/>
          <p:cNvSpPr txBox="1"/>
          <p:nvPr/>
        </p:nvSpPr>
        <p:spPr>
          <a:xfrm rot="19515787">
            <a:off x="7253264" y="2945021"/>
            <a:ext cx="471762" cy="281024"/>
          </a:xfrm>
          <a:prstGeom prst="rect">
            <a:avLst/>
          </a:prstGeom>
          <a:noFill/>
        </p:spPr>
        <p:txBody>
          <a:bodyPr wrap="none" rtlCol="0">
            <a:spAutoFit/>
          </a:bodyPr>
          <a:lstStyle/>
          <a:p>
            <a:r>
              <a:rPr lang="en-US" sz="1300" b="1" dirty="0"/>
              <a:t>PHO</a:t>
            </a:r>
          </a:p>
        </p:txBody>
      </p:sp>
    </p:spTree>
    <p:extLst>
      <p:ext uri="{BB962C8B-B14F-4D97-AF65-F5344CB8AC3E}">
        <p14:creationId xmlns:p14="http://schemas.microsoft.com/office/powerpoint/2010/main" val="3753064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192" y="228600"/>
            <a:ext cx="8455025" cy="914400"/>
          </a:xfrm>
        </p:spPr>
        <p:txBody>
          <a:bodyPr/>
          <a:lstStyle/>
          <a:p>
            <a:r>
              <a:rPr lang="en-US" dirty="0"/>
              <a:t>Analysis of New York Peer Review Statutes</a:t>
            </a:r>
          </a:p>
        </p:txBody>
      </p:sp>
      <p:sp>
        <p:nvSpPr>
          <p:cNvPr id="3" name="Content Placeholder 2"/>
          <p:cNvSpPr>
            <a:spLocks noGrp="1"/>
          </p:cNvSpPr>
          <p:nvPr>
            <p:ph idx="1"/>
          </p:nvPr>
        </p:nvSpPr>
        <p:spPr>
          <a:xfrm>
            <a:off x="427192" y="1447800"/>
            <a:ext cx="8418513" cy="5105400"/>
          </a:xfrm>
        </p:spPr>
        <p:txBody>
          <a:bodyPr/>
          <a:lstStyle/>
          <a:p>
            <a:r>
              <a:rPr lang="en-US" dirty="0"/>
              <a:t>Analysis</a:t>
            </a:r>
          </a:p>
          <a:p>
            <a:pPr lvl="1"/>
            <a:r>
              <a:rPr lang="en-US" dirty="0"/>
              <a:t>Does statute arguably protect requested records?</a:t>
            </a:r>
          </a:p>
          <a:p>
            <a:pPr lvl="2"/>
            <a:r>
              <a:rPr lang="en-US" dirty="0"/>
              <a:t>Medical records </a:t>
            </a:r>
            <a:r>
              <a:rPr lang="en-US" dirty="0">
                <a:latin typeface="Arial" panose="020B0604020202020204" pitchFamily="34" charset="0"/>
                <a:cs typeface="Arial" panose="020B0604020202020204" pitchFamily="34" charset="0"/>
              </a:rPr>
              <a:t>—</a:t>
            </a:r>
            <a:r>
              <a:rPr lang="en-US" dirty="0"/>
              <a:t> </a:t>
            </a:r>
            <a:r>
              <a:rPr lang="en-US" u="sng" dirty="0"/>
              <a:t>No</a:t>
            </a:r>
          </a:p>
          <a:p>
            <a:pPr lvl="2"/>
            <a:r>
              <a:rPr lang="en-US" dirty="0"/>
              <a:t>Bylaws, policies and procedures </a:t>
            </a:r>
            <a:r>
              <a:rPr lang="en-US" dirty="0">
                <a:latin typeface="Arial" panose="020B0604020202020204" pitchFamily="34" charset="0"/>
                <a:cs typeface="Arial" panose="020B0604020202020204" pitchFamily="34" charset="0"/>
              </a:rPr>
              <a:t>—</a:t>
            </a:r>
            <a:r>
              <a:rPr lang="en-US" dirty="0"/>
              <a:t> </a:t>
            </a:r>
            <a:r>
              <a:rPr lang="en-US" u="sng" dirty="0"/>
              <a:t>No</a:t>
            </a:r>
          </a:p>
          <a:p>
            <a:pPr lvl="1"/>
            <a:r>
              <a:rPr lang="en-US" dirty="0"/>
              <a:t>What about the peer review, quality, adverse event and related information created by the various provider entities?</a:t>
            </a:r>
          </a:p>
          <a:p>
            <a:pPr lvl="2"/>
            <a:r>
              <a:rPr lang="en-US" dirty="0"/>
              <a:t>Does Health System Quality and Credentials Committee qualify as a peer review committee? </a:t>
            </a:r>
            <a:r>
              <a:rPr lang="en-US" dirty="0">
                <a:latin typeface="Arial" panose="020B0604020202020204" pitchFamily="34" charset="0"/>
                <a:cs typeface="Arial" panose="020B0604020202020204" pitchFamily="34" charset="0"/>
              </a:rPr>
              <a:t>—</a:t>
            </a:r>
            <a:r>
              <a:rPr lang="en-US" dirty="0"/>
              <a:t> If the Health System qualifies as a "hospital" engaged principally in providing healthcare services and if it complies with state requirements then </a:t>
            </a:r>
            <a:r>
              <a:rPr lang="en-US" u="sng" dirty="0"/>
              <a:t>Yes</a:t>
            </a:r>
            <a:r>
              <a:rPr lang="en-US" dirty="0"/>
              <a:t>.  But if it is not a provider but is only a corporate parent then </a:t>
            </a:r>
            <a:r>
              <a:rPr lang="en-US" u="sng" dirty="0"/>
              <a:t>No</a:t>
            </a:r>
            <a:r>
              <a:rPr lang="en-US" dirty="0"/>
              <a:t>.</a:t>
            </a:r>
          </a:p>
          <a:p>
            <a:pPr lvl="1"/>
            <a:r>
              <a:rPr lang="en-US" dirty="0"/>
              <a:t>Is the Hospital and SNF covered? </a:t>
            </a:r>
            <a:r>
              <a:rPr lang="en-US" dirty="0">
                <a:latin typeface="Arial" panose="020B0604020202020204" pitchFamily="34" charset="0"/>
                <a:cs typeface="Arial" panose="020B0604020202020204" pitchFamily="34" charset="0"/>
              </a:rPr>
              <a:t>— </a:t>
            </a:r>
            <a:r>
              <a:rPr lang="en-US" u="sng" dirty="0"/>
              <a:t>Yes</a:t>
            </a:r>
            <a:r>
              <a:rPr lang="en-US" dirty="0"/>
              <a:t>, but does the </a:t>
            </a:r>
            <a:r>
              <a:rPr lang="en-US" dirty="0" err="1"/>
              <a:t>SNF</a:t>
            </a:r>
            <a:r>
              <a:rPr lang="en-US" dirty="0"/>
              <a:t> have the appropriate committee structure?</a:t>
            </a:r>
          </a:p>
          <a:p>
            <a:pPr lvl="1"/>
            <a:endParaRPr lang="en-US" dirty="0"/>
          </a:p>
          <a:p>
            <a:pPr lvl="1"/>
            <a:endParaRPr lang="en-US" dirty="0"/>
          </a:p>
        </p:txBody>
      </p:sp>
    </p:spTree>
    <p:extLst>
      <p:ext uri="{BB962C8B-B14F-4D97-AF65-F5344CB8AC3E}">
        <p14:creationId xmlns:p14="http://schemas.microsoft.com/office/powerpoint/2010/main" val="796969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606" y="381000"/>
            <a:ext cx="8455025" cy="762000"/>
          </a:xfrm>
        </p:spPr>
        <p:txBody>
          <a:bodyPr/>
          <a:lstStyle/>
          <a:p>
            <a:r>
              <a:rPr lang="en-US" dirty="0"/>
              <a:t>Analysis of New York Peer Review Statutes </a:t>
            </a:r>
            <a:r>
              <a:rPr lang="en-US" sz="1600" dirty="0"/>
              <a:t>(cont'd)</a:t>
            </a:r>
          </a:p>
        </p:txBody>
      </p:sp>
      <p:sp>
        <p:nvSpPr>
          <p:cNvPr id="3" name="Content Placeholder 2"/>
          <p:cNvSpPr>
            <a:spLocks noGrp="1"/>
          </p:cNvSpPr>
          <p:nvPr>
            <p:ph idx="1"/>
          </p:nvPr>
        </p:nvSpPr>
        <p:spPr>
          <a:xfrm>
            <a:off x="381118" y="1447800"/>
            <a:ext cx="8418513" cy="4800600"/>
          </a:xfrm>
        </p:spPr>
        <p:txBody>
          <a:bodyPr/>
          <a:lstStyle/>
          <a:p>
            <a:pPr lvl="1"/>
            <a:r>
              <a:rPr lang="en-US" dirty="0"/>
              <a:t>Is the Hospital's employed/managed physician group covered? — </a:t>
            </a:r>
            <a:r>
              <a:rPr lang="en-US" u="sng" dirty="0"/>
              <a:t>Yes</a:t>
            </a:r>
            <a:r>
              <a:rPr lang="en-US" dirty="0"/>
              <a:t>, if considered part of the Hospital </a:t>
            </a:r>
            <a:r>
              <a:rPr lang="en-US" u="sng" dirty="0"/>
              <a:t>or</a:t>
            </a:r>
            <a:r>
              <a:rPr lang="en-US" dirty="0"/>
              <a:t> if the group established a committee to evaluate the improvement of the quality of care rendered in an HMO or a committee of an IPA under contract with an HMO and the patient is an HMO patient.</a:t>
            </a:r>
          </a:p>
          <a:p>
            <a:pPr lvl="1"/>
            <a:r>
              <a:rPr lang="en-US" dirty="0"/>
              <a:t>Is the independent surgeon or surgical group covered? — </a:t>
            </a:r>
            <a:r>
              <a:rPr lang="en-US" u="sng" dirty="0"/>
              <a:t>No</a:t>
            </a:r>
            <a:r>
              <a:rPr lang="en-US" dirty="0"/>
              <a:t> unless it establishes the committee standard above.</a:t>
            </a:r>
          </a:p>
          <a:p>
            <a:pPr lvl="1"/>
            <a:r>
              <a:rPr lang="en-US" dirty="0"/>
              <a:t>Can privileged information be shared across the Health System without waiving the privilege? — </a:t>
            </a:r>
            <a:r>
              <a:rPr lang="en-US" u="sng" dirty="0"/>
              <a:t>Probably</a:t>
            </a:r>
            <a:endParaRPr lang="en-US" dirty="0"/>
          </a:p>
          <a:p>
            <a:pPr lvl="2"/>
            <a:r>
              <a:rPr lang="en-US" dirty="0"/>
              <a:t>New York laws are silent on the issue of waiver</a:t>
            </a:r>
          </a:p>
          <a:p>
            <a:pPr lvl="2"/>
            <a:r>
              <a:rPr lang="en-US" dirty="0"/>
              <a:t>Arguably, privileged information can be shared </a:t>
            </a:r>
            <a:r>
              <a:rPr lang="en-US" u="sng" dirty="0"/>
              <a:t>within</a:t>
            </a:r>
            <a:r>
              <a:rPr lang="en-US" dirty="0"/>
              <a:t> the System.</a:t>
            </a:r>
          </a:p>
          <a:p>
            <a:pPr lvl="1"/>
            <a:r>
              <a:rPr lang="en-US" dirty="0"/>
              <a:t>Does the state privilege apply in federal proceedings? — </a:t>
            </a:r>
            <a:r>
              <a:rPr lang="en-US" u="sng" dirty="0"/>
              <a:t>No</a:t>
            </a:r>
            <a:endParaRPr lang="en-US" dirty="0"/>
          </a:p>
          <a:p>
            <a:pPr lvl="2"/>
            <a:endParaRPr lang="en-US" dirty="0"/>
          </a:p>
          <a:p>
            <a:endParaRPr lang="en-US" dirty="0"/>
          </a:p>
        </p:txBody>
      </p:sp>
    </p:spTree>
    <p:extLst>
      <p:ext uri="{BB962C8B-B14F-4D97-AF65-F5344CB8AC3E}">
        <p14:creationId xmlns:p14="http://schemas.microsoft.com/office/powerpoint/2010/main" val="796969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192" y="228600"/>
            <a:ext cx="8455025" cy="897902"/>
          </a:xfrm>
        </p:spPr>
        <p:txBody>
          <a:bodyPr/>
          <a:lstStyle/>
          <a:p>
            <a:r>
              <a:rPr lang="en-US" dirty="0"/>
              <a:t>Complete view of an operational CIN</a:t>
            </a:r>
          </a:p>
        </p:txBody>
      </p:sp>
      <p:sp>
        <p:nvSpPr>
          <p:cNvPr id="5" name="Rectangle 4"/>
          <p:cNvSpPr/>
          <p:nvPr/>
        </p:nvSpPr>
        <p:spPr>
          <a:xfrm>
            <a:off x="3914625" y="1437679"/>
            <a:ext cx="849192" cy="344217"/>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CIN</a:t>
            </a:r>
          </a:p>
        </p:txBody>
      </p:sp>
      <p:sp>
        <p:nvSpPr>
          <p:cNvPr id="6" name="Rectangle 5"/>
          <p:cNvSpPr/>
          <p:nvPr/>
        </p:nvSpPr>
        <p:spPr>
          <a:xfrm>
            <a:off x="4022661" y="1984829"/>
            <a:ext cx="622198" cy="29496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CMO</a:t>
            </a:r>
          </a:p>
        </p:txBody>
      </p:sp>
      <p:sp>
        <p:nvSpPr>
          <p:cNvPr id="7" name="Rectangle 6"/>
          <p:cNvSpPr/>
          <p:nvPr/>
        </p:nvSpPr>
        <p:spPr>
          <a:xfrm>
            <a:off x="3306843" y="1984829"/>
            <a:ext cx="622198" cy="29496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CFO</a:t>
            </a:r>
          </a:p>
        </p:txBody>
      </p:sp>
      <p:sp>
        <p:nvSpPr>
          <p:cNvPr id="8" name="Rectangle 7"/>
          <p:cNvSpPr/>
          <p:nvPr/>
        </p:nvSpPr>
        <p:spPr>
          <a:xfrm>
            <a:off x="4738668" y="1984829"/>
            <a:ext cx="622198" cy="29496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CNO</a:t>
            </a:r>
          </a:p>
        </p:txBody>
      </p:sp>
      <p:sp>
        <p:nvSpPr>
          <p:cNvPr id="9" name="Rectangle 8"/>
          <p:cNvSpPr/>
          <p:nvPr/>
        </p:nvSpPr>
        <p:spPr>
          <a:xfrm>
            <a:off x="2569421" y="1984829"/>
            <a:ext cx="622198" cy="29496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COO</a:t>
            </a:r>
          </a:p>
        </p:txBody>
      </p:sp>
      <p:sp>
        <p:nvSpPr>
          <p:cNvPr id="10" name="Rectangle 9"/>
          <p:cNvSpPr/>
          <p:nvPr/>
        </p:nvSpPr>
        <p:spPr>
          <a:xfrm>
            <a:off x="5468764" y="1984829"/>
            <a:ext cx="622198" cy="29496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COO</a:t>
            </a:r>
          </a:p>
        </p:txBody>
      </p:sp>
      <p:cxnSp>
        <p:nvCxnSpPr>
          <p:cNvPr id="11" name="Elbow Connector 10"/>
          <p:cNvCxnSpPr>
            <a:stCxn id="9" idx="0"/>
            <a:endCxn id="10" idx="0"/>
          </p:cNvCxnSpPr>
          <p:nvPr/>
        </p:nvCxnSpPr>
        <p:spPr>
          <a:xfrm rot="5400000" flipH="1" flipV="1">
            <a:off x="4330191" y="535159"/>
            <a:ext cx="12120" cy="2899343"/>
          </a:xfrm>
          <a:prstGeom prst="bentConnector3">
            <a:avLst>
              <a:gd name="adj1" fmla="val 1004882"/>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stCxn id="5" idx="2"/>
            <a:endCxn id="6" idx="0"/>
          </p:cNvCxnSpPr>
          <p:nvPr/>
        </p:nvCxnSpPr>
        <p:spPr>
          <a:xfrm flipH="1">
            <a:off x="4333760" y="1781896"/>
            <a:ext cx="5461" cy="202933"/>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endCxn id="8" idx="0"/>
          </p:cNvCxnSpPr>
          <p:nvPr/>
        </p:nvCxnSpPr>
        <p:spPr>
          <a:xfrm>
            <a:off x="5049767" y="1869840"/>
            <a:ext cx="0" cy="114990"/>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endCxn id="7" idx="0"/>
          </p:cNvCxnSpPr>
          <p:nvPr/>
        </p:nvCxnSpPr>
        <p:spPr>
          <a:xfrm>
            <a:off x="3617941" y="1869840"/>
            <a:ext cx="0" cy="114990"/>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1393855" y="3941609"/>
            <a:ext cx="5859197" cy="6959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rot="394586">
            <a:off x="1283740" y="4211272"/>
            <a:ext cx="2902434"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rot="394247">
            <a:off x="1929272" y="4183171"/>
            <a:ext cx="2281129"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rot="11455356" flipV="1">
            <a:off x="2509573" y="4162671"/>
            <a:ext cx="1721704"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rot="11796764" flipV="1">
            <a:off x="3210246" y="4170470"/>
            <a:ext cx="1007231"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rot="12332543" flipV="1">
            <a:off x="3799202" y="4152288"/>
            <a:ext cx="471366"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rot="21080869" flipH="1">
            <a:off x="4403244" y="4273333"/>
            <a:ext cx="2902434"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p:nvSpPr>
        <p:spPr>
          <a:xfrm rot="20990198" flipH="1">
            <a:off x="4458303" y="4215219"/>
            <a:ext cx="2281129"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p:nvSpPr>
        <p:spPr>
          <a:xfrm rot="10144644" flipH="1" flipV="1">
            <a:off x="4349133" y="4207928"/>
            <a:ext cx="1721704"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rot="9803236" flipH="1" flipV="1">
            <a:off x="4410402" y="4200843"/>
            <a:ext cx="1007231"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rot="8338273" flipH="1" flipV="1">
            <a:off x="4280692" y="4194561"/>
            <a:ext cx="471366"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rot="16200000">
            <a:off x="1153257" y="3727343"/>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p:nvPr/>
        </p:nvSpPr>
        <p:spPr>
          <a:xfrm rot="16200000">
            <a:off x="1776935" y="3727344"/>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p:nvSpPr>
        <p:spPr>
          <a:xfrm rot="16200000">
            <a:off x="2427131" y="3727345"/>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p:cNvSpPr/>
          <p:nvPr/>
        </p:nvSpPr>
        <p:spPr>
          <a:xfrm rot="16200000">
            <a:off x="3082931" y="3727346"/>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rot="16200000">
            <a:off x="3772402" y="3746790"/>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p:cNvSpPr/>
          <p:nvPr/>
        </p:nvSpPr>
        <p:spPr>
          <a:xfrm rot="16200000">
            <a:off x="4534214" y="3804076"/>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p:cNvSpPr/>
          <p:nvPr/>
        </p:nvSpPr>
        <p:spPr>
          <a:xfrm rot="16200000">
            <a:off x="5318718" y="3727346"/>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p:cNvSpPr/>
          <p:nvPr/>
        </p:nvSpPr>
        <p:spPr>
          <a:xfrm rot="16200000">
            <a:off x="5953429" y="3715398"/>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p:cNvSpPr/>
          <p:nvPr/>
        </p:nvSpPr>
        <p:spPr>
          <a:xfrm rot="16200000">
            <a:off x="6587852" y="3727343"/>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p:cNvSpPr/>
          <p:nvPr/>
        </p:nvSpPr>
        <p:spPr>
          <a:xfrm rot="16200000">
            <a:off x="7214251" y="3722189"/>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p:cNvSpPr/>
          <p:nvPr/>
        </p:nvSpPr>
        <p:spPr>
          <a:xfrm>
            <a:off x="1136889"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Oval 36"/>
          <p:cNvSpPr/>
          <p:nvPr/>
        </p:nvSpPr>
        <p:spPr>
          <a:xfrm>
            <a:off x="1768597"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p:cNvSpPr/>
          <p:nvPr/>
        </p:nvSpPr>
        <p:spPr>
          <a:xfrm>
            <a:off x="2400307"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p:nvPr/>
        </p:nvSpPr>
        <p:spPr>
          <a:xfrm>
            <a:off x="3063136"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p:cNvSpPr/>
          <p:nvPr/>
        </p:nvSpPr>
        <p:spPr>
          <a:xfrm>
            <a:off x="3751481"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p:nvPr/>
        </p:nvSpPr>
        <p:spPr>
          <a:xfrm>
            <a:off x="4516376"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p:cNvSpPr/>
          <p:nvPr/>
        </p:nvSpPr>
        <p:spPr>
          <a:xfrm>
            <a:off x="5297981"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p:cNvSpPr/>
          <p:nvPr/>
        </p:nvSpPr>
        <p:spPr>
          <a:xfrm>
            <a:off x="5935046"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p:nvPr/>
        </p:nvSpPr>
        <p:spPr>
          <a:xfrm>
            <a:off x="6572108"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p:cNvSpPr/>
          <p:nvPr/>
        </p:nvSpPr>
        <p:spPr>
          <a:xfrm>
            <a:off x="7198463"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6" name="Picture 5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696" y="2807277"/>
            <a:ext cx="6749622" cy="995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rot="16200000">
            <a:off x="4311614" y="4707320"/>
            <a:ext cx="231437" cy="96025"/>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8" name="Picture 51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939" y="4798030"/>
            <a:ext cx="986443" cy="986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5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150" y="4154586"/>
            <a:ext cx="989870" cy="600749"/>
          </a:xfrm>
          <a:prstGeom prst="rect">
            <a:avLst/>
          </a:prstGeom>
          <a:noFill/>
          <a:ln>
            <a:noFill/>
          </a:ln>
          <a:effectLst>
            <a:outerShdw blurRad="101600" dist="38100" dir="2100000" algn="ctr" rotWithShape="0">
              <a:schemeClr val="tx1">
                <a:alpha val="4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Rectangle 49"/>
          <p:cNvSpPr/>
          <p:nvPr/>
        </p:nvSpPr>
        <p:spPr>
          <a:xfrm>
            <a:off x="3046136" y="6264768"/>
            <a:ext cx="2871910" cy="165260"/>
          </a:xfrm>
          <a:prstGeom prst="rect">
            <a:avLst/>
          </a:prstGeom>
          <a:solidFill>
            <a:schemeClr val="bg1">
              <a:lumMod val="50000"/>
            </a:schemeClr>
          </a:solid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Down Arrow 50"/>
          <p:cNvSpPr/>
          <p:nvPr/>
        </p:nvSpPr>
        <p:spPr>
          <a:xfrm flipV="1">
            <a:off x="4243350" y="5660993"/>
            <a:ext cx="361692" cy="705770"/>
          </a:xfrm>
          <a:prstGeom prst="downArrow">
            <a:avLst/>
          </a:prstGeom>
          <a:solidFill>
            <a:schemeClr val="bg1">
              <a:lumMod val="50000"/>
            </a:schemeClr>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Oval 51"/>
          <p:cNvSpPr/>
          <p:nvPr/>
        </p:nvSpPr>
        <p:spPr>
          <a:xfrm>
            <a:off x="2886579" y="6190062"/>
            <a:ext cx="256966" cy="256966"/>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Oval 52"/>
          <p:cNvSpPr/>
          <p:nvPr/>
        </p:nvSpPr>
        <p:spPr>
          <a:xfrm>
            <a:off x="3416572" y="6190062"/>
            <a:ext cx="256966" cy="256966"/>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Oval 53"/>
          <p:cNvSpPr/>
          <p:nvPr/>
        </p:nvSpPr>
        <p:spPr>
          <a:xfrm>
            <a:off x="3986383" y="6190062"/>
            <a:ext cx="256966" cy="256966"/>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Oval 54"/>
          <p:cNvSpPr/>
          <p:nvPr/>
        </p:nvSpPr>
        <p:spPr>
          <a:xfrm>
            <a:off x="4605041" y="6190062"/>
            <a:ext cx="256966" cy="256966"/>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Oval 55"/>
          <p:cNvSpPr/>
          <p:nvPr/>
        </p:nvSpPr>
        <p:spPr>
          <a:xfrm>
            <a:off x="5209985" y="6190062"/>
            <a:ext cx="256966" cy="256966"/>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Oval 56"/>
          <p:cNvSpPr/>
          <p:nvPr/>
        </p:nvSpPr>
        <p:spPr>
          <a:xfrm>
            <a:off x="5806563" y="6190062"/>
            <a:ext cx="256966" cy="256966"/>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TextBox 57"/>
          <p:cNvSpPr txBox="1"/>
          <p:nvPr/>
        </p:nvSpPr>
        <p:spPr>
          <a:xfrm>
            <a:off x="3710614" y="5919016"/>
            <a:ext cx="1424627" cy="337769"/>
          </a:xfrm>
          <a:prstGeom prst="rect">
            <a:avLst/>
          </a:prstGeom>
          <a:noFill/>
        </p:spPr>
        <p:txBody>
          <a:bodyPr wrap="none" rtlCol="0">
            <a:spAutoFit/>
          </a:bodyPr>
          <a:lstStyle/>
          <a:p>
            <a:pPr algn="ctr"/>
            <a:r>
              <a:rPr lang="en-US" sz="1700" b="1" dirty="0"/>
              <a:t>Payer Partners</a:t>
            </a:r>
          </a:p>
        </p:txBody>
      </p:sp>
      <p:sp>
        <p:nvSpPr>
          <p:cNvPr id="59" name="TextBox 58"/>
          <p:cNvSpPr txBox="1"/>
          <p:nvPr/>
        </p:nvSpPr>
        <p:spPr>
          <a:xfrm rot="19515787">
            <a:off x="1121418" y="2949833"/>
            <a:ext cx="697872" cy="279027"/>
          </a:xfrm>
          <a:prstGeom prst="rect">
            <a:avLst/>
          </a:prstGeom>
          <a:noFill/>
        </p:spPr>
        <p:txBody>
          <a:bodyPr wrap="none" rtlCol="0">
            <a:spAutoFit/>
          </a:bodyPr>
          <a:lstStyle/>
          <a:p>
            <a:r>
              <a:rPr lang="en-US" sz="1300" b="1" dirty="0"/>
              <a:t>Hospice</a:t>
            </a:r>
          </a:p>
        </p:txBody>
      </p:sp>
      <p:sp>
        <p:nvSpPr>
          <p:cNvPr id="60" name="TextBox 59"/>
          <p:cNvSpPr txBox="1"/>
          <p:nvPr/>
        </p:nvSpPr>
        <p:spPr>
          <a:xfrm rot="19515787">
            <a:off x="1640916" y="2824204"/>
            <a:ext cx="1190207" cy="279027"/>
          </a:xfrm>
          <a:prstGeom prst="rect">
            <a:avLst/>
          </a:prstGeom>
          <a:noFill/>
        </p:spPr>
        <p:txBody>
          <a:bodyPr wrap="none" rtlCol="0">
            <a:spAutoFit/>
          </a:bodyPr>
          <a:lstStyle/>
          <a:p>
            <a:r>
              <a:rPr lang="en-US" sz="1300" b="1" dirty="0"/>
              <a:t>Long Term Care</a:t>
            </a:r>
          </a:p>
        </p:txBody>
      </p:sp>
      <p:sp>
        <p:nvSpPr>
          <p:cNvPr id="61" name="TextBox 60"/>
          <p:cNvSpPr txBox="1"/>
          <p:nvPr/>
        </p:nvSpPr>
        <p:spPr>
          <a:xfrm rot="19515787">
            <a:off x="2241251" y="2915831"/>
            <a:ext cx="905672" cy="279027"/>
          </a:xfrm>
          <a:prstGeom prst="rect">
            <a:avLst/>
          </a:prstGeom>
          <a:noFill/>
        </p:spPr>
        <p:txBody>
          <a:bodyPr wrap="none" rtlCol="0">
            <a:spAutoFit/>
          </a:bodyPr>
          <a:lstStyle/>
          <a:p>
            <a:r>
              <a:rPr lang="en-US" sz="1300" b="1" dirty="0"/>
              <a:t>Home Care</a:t>
            </a:r>
          </a:p>
        </p:txBody>
      </p:sp>
      <p:sp>
        <p:nvSpPr>
          <p:cNvPr id="62" name="TextBox 61"/>
          <p:cNvSpPr txBox="1"/>
          <p:nvPr/>
        </p:nvSpPr>
        <p:spPr>
          <a:xfrm rot="19515787">
            <a:off x="2699972" y="2862717"/>
            <a:ext cx="1211440" cy="279027"/>
          </a:xfrm>
          <a:prstGeom prst="rect">
            <a:avLst/>
          </a:prstGeom>
          <a:noFill/>
        </p:spPr>
        <p:txBody>
          <a:bodyPr wrap="none" rtlCol="0">
            <a:spAutoFit/>
          </a:bodyPr>
          <a:lstStyle/>
          <a:p>
            <a:r>
              <a:rPr lang="en-US" sz="1300" b="1" dirty="0"/>
              <a:t>Post Acute Care</a:t>
            </a:r>
          </a:p>
        </p:txBody>
      </p:sp>
      <p:sp>
        <p:nvSpPr>
          <p:cNvPr id="63" name="TextBox 62"/>
          <p:cNvSpPr txBox="1"/>
          <p:nvPr/>
        </p:nvSpPr>
        <p:spPr>
          <a:xfrm rot="19515787">
            <a:off x="3872981" y="2523020"/>
            <a:ext cx="882971" cy="279027"/>
          </a:xfrm>
          <a:prstGeom prst="rect">
            <a:avLst/>
          </a:prstGeom>
          <a:noFill/>
        </p:spPr>
        <p:txBody>
          <a:bodyPr wrap="none" rtlCol="0">
            <a:spAutoFit/>
          </a:bodyPr>
          <a:lstStyle/>
          <a:p>
            <a:r>
              <a:rPr lang="en-US" sz="1300" b="1" dirty="0"/>
              <a:t>Hospital(s)</a:t>
            </a:r>
          </a:p>
        </p:txBody>
      </p:sp>
      <p:sp>
        <p:nvSpPr>
          <p:cNvPr id="64" name="TextBox 63"/>
          <p:cNvSpPr txBox="1"/>
          <p:nvPr/>
        </p:nvSpPr>
        <p:spPr>
          <a:xfrm rot="19515787">
            <a:off x="4623480" y="2560147"/>
            <a:ext cx="1030257" cy="469940"/>
          </a:xfrm>
          <a:prstGeom prst="rect">
            <a:avLst/>
          </a:prstGeom>
          <a:noFill/>
        </p:spPr>
        <p:txBody>
          <a:bodyPr wrap="none" rtlCol="0">
            <a:spAutoFit/>
          </a:bodyPr>
          <a:lstStyle/>
          <a:p>
            <a:r>
              <a:rPr lang="en-US" sz="1300" b="1" dirty="0"/>
              <a:t>Primary Care</a:t>
            </a:r>
          </a:p>
          <a:p>
            <a:r>
              <a:rPr lang="en-US" sz="1300" b="1" dirty="0"/>
              <a:t>Physicians</a:t>
            </a:r>
          </a:p>
        </p:txBody>
      </p:sp>
      <p:sp>
        <p:nvSpPr>
          <p:cNvPr id="65" name="TextBox 64"/>
          <p:cNvSpPr txBox="1"/>
          <p:nvPr/>
        </p:nvSpPr>
        <p:spPr>
          <a:xfrm rot="19515787">
            <a:off x="5228302" y="2912134"/>
            <a:ext cx="859781" cy="279027"/>
          </a:xfrm>
          <a:prstGeom prst="rect">
            <a:avLst/>
          </a:prstGeom>
          <a:noFill/>
        </p:spPr>
        <p:txBody>
          <a:bodyPr wrap="none" rtlCol="0">
            <a:spAutoFit/>
          </a:bodyPr>
          <a:lstStyle/>
          <a:p>
            <a:r>
              <a:rPr lang="en-US" sz="1300" b="1" dirty="0"/>
              <a:t>Specialists</a:t>
            </a:r>
          </a:p>
        </p:txBody>
      </p:sp>
      <p:sp>
        <p:nvSpPr>
          <p:cNvPr id="66" name="TextBox 65"/>
          <p:cNvSpPr txBox="1"/>
          <p:nvPr/>
        </p:nvSpPr>
        <p:spPr>
          <a:xfrm rot="19515787">
            <a:off x="5831770" y="2747180"/>
            <a:ext cx="1413122" cy="279027"/>
          </a:xfrm>
          <a:prstGeom prst="rect">
            <a:avLst/>
          </a:prstGeom>
          <a:noFill/>
        </p:spPr>
        <p:txBody>
          <a:bodyPr wrap="none" rtlCol="0">
            <a:spAutoFit/>
          </a:bodyPr>
          <a:lstStyle/>
          <a:p>
            <a:r>
              <a:rPr lang="en-US" sz="1300" b="1" dirty="0"/>
              <a:t>Ancillary Providers</a:t>
            </a:r>
          </a:p>
        </p:txBody>
      </p:sp>
      <p:sp>
        <p:nvSpPr>
          <p:cNvPr id="67" name="TextBox 66"/>
          <p:cNvSpPr txBox="1"/>
          <p:nvPr/>
        </p:nvSpPr>
        <p:spPr>
          <a:xfrm rot="19515787">
            <a:off x="6426785" y="2672140"/>
            <a:ext cx="1675199" cy="279027"/>
          </a:xfrm>
          <a:prstGeom prst="rect">
            <a:avLst/>
          </a:prstGeom>
          <a:noFill/>
        </p:spPr>
        <p:txBody>
          <a:bodyPr wrap="none" rtlCol="0">
            <a:spAutoFit/>
          </a:bodyPr>
          <a:lstStyle/>
          <a:p>
            <a:r>
              <a:rPr lang="en-US" sz="1300" b="1" dirty="0"/>
              <a:t>Public Health Agencies</a:t>
            </a:r>
          </a:p>
        </p:txBody>
      </p:sp>
      <p:sp>
        <p:nvSpPr>
          <p:cNvPr id="68" name="TextBox 67"/>
          <p:cNvSpPr txBox="1"/>
          <p:nvPr/>
        </p:nvSpPr>
        <p:spPr>
          <a:xfrm rot="19515787">
            <a:off x="7208244" y="2969906"/>
            <a:ext cx="468410" cy="279027"/>
          </a:xfrm>
          <a:prstGeom prst="rect">
            <a:avLst/>
          </a:prstGeom>
          <a:noFill/>
        </p:spPr>
        <p:txBody>
          <a:bodyPr wrap="none" rtlCol="0">
            <a:spAutoFit/>
          </a:bodyPr>
          <a:lstStyle/>
          <a:p>
            <a:r>
              <a:rPr lang="en-US" sz="1300" b="1" dirty="0"/>
              <a:t>PHO</a:t>
            </a:r>
          </a:p>
        </p:txBody>
      </p:sp>
    </p:spTree>
    <p:extLst>
      <p:ext uri="{BB962C8B-B14F-4D97-AF65-F5344CB8AC3E}">
        <p14:creationId xmlns:p14="http://schemas.microsoft.com/office/powerpoint/2010/main" val="441911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70851" cy="838200"/>
          </a:xfrm>
        </p:spPr>
        <p:txBody>
          <a:bodyPr/>
          <a:lstStyle/>
          <a:p>
            <a:r>
              <a:rPr lang="en-US" altLang="en-US" dirty="0"/>
              <a:t>Summary of Pennsylvania Peer Review Statutes</a:t>
            </a:r>
            <a:endParaRPr lang="en-US" dirty="0"/>
          </a:p>
        </p:txBody>
      </p:sp>
      <p:sp>
        <p:nvSpPr>
          <p:cNvPr id="3" name="Content Placeholder 2"/>
          <p:cNvSpPr>
            <a:spLocks noGrp="1"/>
          </p:cNvSpPr>
          <p:nvPr>
            <p:ph idx="1"/>
          </p:nvPr>
        </p:nvSpPr>
        <p:spPr>
          <a:xfrm>
            <a:off x="228600" y="1447800"/>
            <a:ext cx="8617105" cy="5105400"/>
          </a:xfrm>
        </p:spPr>
        <p:txBody>
          <a:bodyPr/>
          <a:lstStyle/>
          <a:p>
            <a:r>
              <a:rPr lang="en-US" dirty="0"/>
              <a:t>Pennsylvania Peer Review Protection Act – 63 P.S. Section 425.1 et seq.</a:t>
            </a:r>
          </a:p>
          <a:p>
            <a:pPr lvl="1"/>
            <a:r>
              <a:rPr lang="en-US" dirty="0"/>
              <a:t>Peer review means the procedure for evaluation by professional healthcare providers of the quality and efficiency of services ordered or performed by other professional healthcare providers including:</a:t>
            </a:r>
          </a:p>
          <a:p>
            <a:pPr lvl="2"/>
            <a:r>
              <a:rPr lang="en-US" dirty="0"/>
              <a:t>Utilization review</a:t>
            </a:r>
          </a:p>
          <a:p>
            <a:pPr lvl="2"/>
            <a:r>
              <a:rPr lang="en-US" dirty="0"/>
              <a:t>Medical audit</a:t>
            </a:r>
          </a:p>
          <a:p>
            <a:pPr lvl="2"/>
            <a:r>
              <a:rPr lang="en-US" dirty="0"/>
              <a:t>Ambulatory care review</a:t>
            </a:r>
          </a:p>
          <a:p>
            <a:pPr lvl="2"/>
            <a:r>
              <a:rPr lang="en-US" dirty="0"/>
              <a:t>Claims review</a:t>
            </a:r>
          </a:p>
          <a:p>
            <a:pPr lvl="2"/>
            <a:r>
              <a:rPr lang="en-US" dirty="0"/>
              <a:t>Compliance of a hospital, nursing home or convalescent home or other healthcare facility operated by a professional healthcare provider with required standards and laws</a:t>
            </a:r>
          </a:p>
        </p:txBody>
      </p:sp>
    </p:spTree>
    <p:extLst>
      <p:ext uri="{BB962C8B-B14F-4D97-AF65-F5344CB8AC3E}">
        <p14:creationId xmlns:p14="http://schemas.microsoft.com/office/powerpoint/2010/main" val="955485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70851" cy="838200"/>
          </a:xfrm>
        </p:spPr>
        <p:txBody>
          <a:bodyPr/>
          <a:lstStyle/>
          <a:p>
            <a:r>
              <a:rPr lang="en-US" altLang="en-US" dirty="0"/>
              <a:t>Summary of Pennsylvania Peer Review Statutes</a:t>
            </a:r>
            <a:endParaRPr lang="en-US" dirty="0"/>
          </a:p>
        </p:txBody>
      </p:sp>
      <p:sp>
        <p:nvSpPr>
          <p:cNvPr id="3" name="Content Placeholder 2"/>
          <p:cNvSpPr>
            <a:spLocks noGrp="1"/>
          </p:cNvSpPr>
          <p:nvPr>
            <p:ph idx="1"/>
          </p:nvPr>
        </p:nvSpPr>
        <p:spPr>
          <a:xfrm>
            <a:off x="204216" y="1447800"/>
            <a:ext cx="8617105" cy="5105400"/>
          </a:xfrm>
        </p:spPr>
        <p:txBody>
          <a:bodyPr/>
          <a:lstStyle/>
          <a:p>
            <a:pPr lvl="1"/>
            <a:r>
              <a:rPr lang="en-US" dirty="0"/>
              <a:t>“Professional healthcare provider” means:</a:t>
            </a:r>
          </a:p>
          <a:p>
            <a:pPr lvl="2"/>
            <a:r>
              <a:rPr lang="en-US" dirty="0"/>
              <a:t>Individuals or organizations who are approved, licensed or otherwise regulated to practice in the healthcare field including but not limited to the following individuals or organizations:</a:t>
            </a:r>
          </a:p>
          <a:p>
            <a:pPr lvl="2"/>
            <a:endParaRPr lang="en-US" dirty="0"/>
          </a:p>
          <a:p>
            <a:pPr lvl="3"/>
            <a:endParaRPr lang="en-US" dirty="0"/>
          </a:p>
          <a:p>
            <a:pPr lvl="3"/>
            <a:endParaRPr lang="en-US" dirty="0"/>
          </a:p>
        </p:txBody>
      </p:sp>
      <p:graphicFrame>
        <p:nvGraphicFramePr>
          <p:cNvPr id="4" name="Table 3"/>
          <p:cNvGraphicFramePr>
            <a:graphicFrameLocks noGrp="1"/>
          </p:cNvGraphicFramePr>
          <p:nvPr/>
        </p:nvGraphicFramePr>
        <p:xfrm>
          <a:off x="1371598" y="2819400"/>
          <a:ext cx="7474106" cy="2560320"/>
        </p:xfrm>
        <a:graphic>
          <a:graphicData uri="http://schemas.openxmlformats.org/drawingml/2006/table">
            <a:tbl>
              <a:tblPr firstRow="1" bandRow="1">
                <a:tableStyleId>{0505E3EF-67EA-436B-97B2-0124C06EBD24}</a:tableStyleId>
              </a:tblPr>
              <a:tblGrid>
                <a:gridCol w="4038602">
                  <a:extLst>
                    <a:ext uri="{9D8B030D-6E8A-4147-A177-3AD203B41FA5}">
                      <a16:colId xmlns:a16="http://schemas.microsoft.com/office/drawing/2014/main" val="419149296"/>
                    </a:ext>
                  </a:extLst>
                </a:gridCol>
                <a:gridCol w="3435504">
                  <a:extLst>
                    <a:ext uri="{9D8B030D-6E8A-4147-A177-3AD203B41FA5}">
                      <a16:colId xmlns:a16="http://schemas.microsoft.com/office/drawing/2014/main" val="1953023182"/>
                    </a:ext>
                  </a:extLst>
                </a:gridCol>
              </a:tblGrid>
              <a:tr h="370840">
                <a:tc>
                  <a:txBody>
                    <a:bodyPr/>
                    <a:lstStyle/>
                    <a:p>
                      <a:pPr marL="517525" lvl="3" indent="-285750">
                        <a:buFont typeface="Arial" panose="020B0604020202020204" pitchFamily="34" charset="0"/>
                        <a:buChar char="–"/>
                      </a:pPr>
                      <a:r>
                        <a:rPr lang="en-US" b="0" dirty="0"/>
                        <a:t>A physician</a:t>
                      </a:r>
                    </a:p>
                    <a:p>
                      <a:pPr marL="517525" lvl="3" indent="-285750">
                        <a:buFont typeface="Arial" panose="020B0604020202020204" pitchFamily="34" charset="0"/>
                        <a:buChar char="–"/>
                      </a:pPr>
                      <a:r>
                        <a:rPr lang="en-US" b="0" dirty="0"/>
                        <a:t>A dentist</a:t>
                      </a:r>
                    </a:p>
                    <a:p>
                      <a:pPr marL="517525" lvl="3" indent="-285750">
                        <a:buFont typeface="Arial" panose="020B0604020202020204" pitchFamily="34" charset="0"/>
                        <a:buChar char="–"/>
                      </a:pPr>
                      <a:r>
                        <a:rPr lang="en-US" b="0" dirty="0"/>
                        <a:t>A podiatrist</a:t>
                      </a:r>
                    </a:p>
                    <a:p>
                      <a:pPr marL="517525" lvl="3" indent="-285750">
                        <a:buFont typeface="Arial" panose="020B0604020202020204" pitchFamily="34" charset="0"/>
                        <a:buChar char="–"/>
                      </a:pPr>
                      <a:r>
                        <a:rPr lang="en-US" b="0" dirty="0"/>
                        <a:t>A chiropractor</a:t>
                      </a:r>
                    </a:p>
                    <a:p>
                      <a:pPr marL="517525" lvl="3" indent="-285750">
                        <a:buFont typeface="Arial" panose="020B0604020202020204" pitchFamily="34" charset="0"/>
                        <a:buChar char="–"/>
                      </a:pPr>
                      <a:r>
                        <a:rPr lang="en-US" b="0" dirty="0"/>
                        <a:t>An optometrist</a:t>
                      </a:r>
                    </a:p>
                    <a:p>
                      <a:pPr marL="517525" lvl="3" indent="-285750">
                        <a:buFont typeface="Arial" panose="020B0604020202020204" pitchFamily="34" charset="0"/>
                        <a:buChar char="–"/>
                      </a:pPr>
                      <a:r>
                        <a:rPr lang="en-US" b="0" dirty="0"/>
                        <a:t>A psychologist</a:t>
                      </a:r>
                    </a:p>
                    <a:p>
                      <a:pPr marL="517525" lvl="3" indent="-285750">
                        <a:buFont typeface="Arial" panose="020B0604020202020204" pitchFamily="34" charset="0"/>
                        <a:buChar char="–"/>
                      </a:pPr>
                      <a:r>
                        <a:rPr lang="en-US" b="0" dirty="0"/>
                        <a:t>A pharmacist</a:t>
                      </a:r>
                    </a:p>
                    <a:p>
                      <a:pPr marL="517525" lvl="3" indent="-285750">
                        <a:buFont typeface="Arial" panose="020B0604020202020204" pitchFamily="34" charset="0"/>
                        <a:buChar char="–"/>
                      </a:pPr>
                      <a:r>
                        <a:rPr lang="en-US" b="0" dirty="0"/>
                        <a:t>A registered or practical nurse</a:t>
                      </a:r>
                    </a:p>
                    <a:p>
                      <a:pPr marL="517525" lvl="3" indent="-285750">
                        <a:buFont typeface="Arial" panose="020B0604020202020204" pitchFamily="34" charset="0"/>
                        <a:buChar char="–"/>
                      </a:pPr>
                      <a:r>
                        <a:rPr lang="en-US" b="0" dirty="0"/>
                        <a:t>A physical therapist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An administrator of a hospital,</a:t>
                      </a:r>
                      <a:r>
                        <a:rPr lang="en-US" b="0" baseline="0" dirty="0"/>
                        <a:t> nursing or convalescent home or other healthcare facility</a:t>
                      </a:r>
                      <a:endParaRPr lang="en-US" b="0" dirty="0"/>
                    </a:p>
                    <a:p>
                      <a:pPr marL="285750" indent="-285750">
                        <a:buFont typeface="Arial" panose="020B0604020202020204" pitchFamily="34" charset="0"/>
                        <a:buChar char="–"/>
                      </a:pPr>
                      <a:r>
                        <a:rPr lang="en-US" b="0" dirty="0"/>
                        <a:t>A corporation</a:t>
                      </a:r>
                      <a:r>
                        <a:rPr lang="en-US" b="0" baseline="0" dirty="0"/>
                        <a:t> or other organization operating a hospital, nursing or convalescent home or other healthcare facility</a:t>
                      </a:r>
                      <a:endParaRPr lang="en-US" b="0" dirty="0"/>
                    </a:p>
                  </a:txBody>
                  <a:tcPr/>
                </a:tc>
                <a:extLst>
                  <a:ext uri="{0D108BD9-81ED-4DB2-BD59-A6C34878D82A}">
                    <a16:rowId xmlns:a16="http://schemas.microsoft.com/office/drawing/2014/main" val="2476221805"/>
                  </a:ext>
                </a:extLst>
              </a:tr>
            </a:tbl>
          </a:graphicData>
        </a:graphic>
      </p:graphicFrame>
    </p:spTree>
    <p:extLst>
      <p:ext uri="{BB962C8B-B14F-4D97-AF65-F5344CB8AC3E}">
        <p14:creationId xmlns:p14="http://schemas.microsoft.com/office/powerpoint/2010/main" val="2746289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70851" cy="838200"/>
          </a:xfrm>
        </p:spPr>
        <p:txBody>
          <a:bodyPr/>
          <a:lstStyle/>
          <a:p>
            <a:r>
              <a:rPr lang="en-US" altLang="en-US" dirty="0"/>
              <a:t>Summary of Pennsylvania Peer Review Statutes</a:t>
            </a:r>
            <a:endParaRPr lang="en-US" dirty="0"/>
          </a:p>
        </p:txBody>
      </p:sp>
      <p:sp>
        <p:nvSpPr>
          <p:cNvPr id="3" name="Content Placeholder 2"/>
          <p:cNvSpPr>
            <a:spLocks noGrp="1"/>
          </p:cNvSpPr>
          <p:nvPr>
            <p:ph idx="1"/>
          </p:nvPr>
        </p:nvSpPr>
        <p:spPr>
          <a:xfrm>
            <a:off x="219456" y="1447800"/>
            <a:ext cx="8617105" cy="5105400"/>
          </a:xfrm>
        </p:spPr>
        <p:txBody>
          <a:bodyPr/>
          <a:lstStyle/>
          <a:p>
            <a:pPr lvl="1"/>
            <a:r>
              <a:rPr lang="en-US" dirty="0"/>
              <a:t>“Review organization” means any committee engaging in peer review, including:</a:t>
            </a:r>
          </a:p>
          <a:p>
            <a:pPr lvl="2"/>
            <a:r>
              <a:rPr lang="en-US" dirty="0"/>
              <a:t>A hospital utilization committee</a:t>
            </a:r>
          </a:p>
          <a:p>
            <a:pPr lvl="2"/>
            <a:r>
              <a:rPr lang="en-US" dirty="0"/>
              <a:t>A hospital tissue committee</a:t>
            </a:r>
          </a:p>
          <a:p>
            <a:pPr lvl="2"/>
            <a:r>
              <a:rPr lang="en-US" dirty="0"/>
              <a:t>A health insurance review committee</a:t>
            </a:r>
          </a:p>
          <a:p>
            <a:pPr lvl="2"/>
            <a:r>
              <a:rPr lang="en-US" dirty="0"/>
              <a:t>A hospital plan corporation review committee</a:t>
            </a:r>
          </a:p>
          <a:p>
            <a:pPr lvl="2"/>
            <a:r>
              <a:rPr lang="en-US" dirty="0"/>
              <a:t>A professional health service plan review committee</a:t>
            </a:r>
          </a:p>
          <a:p>
            <a:pPr lvl="2"/>
            <a:r>
              <a:rPr lang="en-US" dirty="0"/>
              <a:t>A dental review committee</a:t>
            </a:r>
          </a:p>
          <a:p>
            <a:pPr lvl="2"/>
            <a:r>
              <a:rPr lang="en-US" dirty="0"/>
              <a:t>A physicians’ advisory committee</a:t>
            </a:r>
          </a:p>
          <a:p>
            <a:pPr lvl="2"/>
            <a:r>
              <a:rPr lang="en-US" dirty="0"/>
              <a:t>Any committee established pursuant to the medical assistance program</a:t>
            </a:r>
          </a:p>
        </p:txBody>
      </p:sp>
    </p:spTree>
    <p:extLst>
      <p:ext uri="{BB962C8B-B14F-4D97-AF65-F5344CB8AC3E}">
        <p14:creationId xmlns:p14="http://schemas.microsoft.com/office/powerpoint/2010/main" val="657273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70851" cy="838200"/>
          </a:xfrm>
        </p:spPr>
        <p:txBody>
          <a:bodyPr/>
          <a:lstStyle/>
          <a:p>
            <a:r>
              <a:rPr lang="en-US" altLang="en-US" dirty="0"/>
              <a:t>Summary of Pennsylvania Peer Review Statutes</a:t>
            </a:r>
            <a:endParaRPr lang="en-US" dirty="0"/>
          </a:p>
        </p:txBody>
      </p:sp>
      <p:sp>
        <p:nvSpPr>
          <p:cNvPr id="3" name="Content Placeholder 2"/>
          <p:cNvSpPr>
            <a:spLocks noGrp="1"/>
          </p:cNvSpPr>
          <p:nvPr>
            <p:ph idx="1"/>
          </p:nvPr>
        </p:nvSpPr>
        <p:spPr>
          <a:xfrm>
            <a:off x="228600" y="1447800"/>
            <a:ext cx="8617105" cy="5105400"/>
          </a:xfrm>
        </p:spPr>
        <p:txBody>
          <a:bodyPr/>
          <a:lstStyle/>
          <a:p>
            <a:pPr lvl="1"/>
            <a:r>
              <a:rPr lang="en-US" dirty="0"/>
              <a:t>The purpose of the review organization must be to gather and review information relating to the care and treatment of patients for the purposes of:</a:t>
            </a:r>
          </a:p>
          <a:p>
            <a:pPr lvl="2"/>
            <a:r>
              <a:rPr lang="en-US" dirty="0"/>
              <a:t>Evaluating and improving the quality of care rendered</a:t>
            </a:r>
          </a:p>
          <a:p>
            <a:pPr lvl="2"/>
            <a:r>
              <a:rPr lang="en-US" dirty="0"/>
              <a:t>Reducing morbidity mortality</a:t>
            </a:r>
          </a:p>
          <a:p>
            <a:pPr lvl="2"/>
            <a:r>
              <a:rPr lang="en-US" dirty="0"/>
              <a:t>Establishing and enforcing guidelines designed to keep within reasonable bounds the cost of healthcare</a:t>
            </a:r>
          </a:p>
          <a:p>
            <a:pPr lvl="1"/>
            <a:r>
              <a:rPr lang="en-US" dirty="0"/>
              <a:t>Review organization also means any hospital board, committee or individual reviewing the professional qualifications or activities of its medical staff or applicants for admission</a:t>
            </a:r>
          </a:p>
        </p:txBody>
      </p:sp>
    </p:spTree>
    <p:extLst>
      <p:ext uri="{BB962C8B-B14F-4D97-AF65-F5344CB8AC3E}">
        <p14:creationId xmlns:p14="http://schemas.microsoft.com/office/powerpoint/2010/main" val="1770326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AEFF05D-9E0E-480C-B5F3-A7FE192DA924}"/>
              </a:ext>
            </a:extLst>
          </p:cNvPr>
          <p:cNvSpPr txBox="1">
            <a:spLocks/>
          </p:cNvSpPr>
          <p:nvPr/>
        </p:nvSpPr>
        <p:spPr bwMode="auto">
          <a:xfrm>
            <a:off x="381000" y="2310581"/>
            <a:ext cx="8382000" cy="3023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lnSpc>
                <a:spcPct val="90000"/>
              </a:lnSpc>
              <a:spcBef>
                <a:spcPts val="750"/>
              </a:spcBef>
              <a:buFont typeface="Arial" panose="020B0604020202020204" pitchFamily="34" charset="0"/>
              <a:buChar char="•"/>
              <a:defRPr sz="2100">
                <a:solidFill>
                  <a:schemeClr val="tx1"/>
                </a:solidFill>
                <a:latin typeface="Soleil Bk" panose="02000503000000020004" pitchFamily="50" charset="0"/>
              </a:defRPr>
            </a:lvl1pPr>
            <a:lvl2pPr marL="742950" indent="-285750" defTabSz="912813">
              <a:lnSpc>
                <a:spcPct val="90000"/>
              </a:lnSpc>
              <a:spcBef>
                <a:spcPts val="375"/>
              </a:spcBef>
              <a:buFont typeface="Arial" panose="020B0604020202020204" pitchFamily="34" charset="0"/>
              <a:buChar char="•"/>
              <a:defRPr>
                <a:solidFill>
                  <a:schemeClr val="tx1"/>
                </a:solidFill>
                <a:latin typeface="Soleil Bk" panose="02000503000000020004" pitchFamily="50" charset="0"/>
              </a:defRPr>
            </a:lvl2pPr>
            <a:lvl3pPr marL="1143000" indent="-228600" defTabSz="912813">
              <a:lnSpc>
                <a:spcPct val="90000"/>
              </a:lnSpc>
              <a:spcBef>
                <a:spcPts val="375"/>
              </a:spcBef>
              <a:buFont typeface="Arial" panose="020B0604020202020204" pitchFamily="34" charset="0"/>
              <a:buChar char="•"/>
              <a:defRPr sz="1500">
                <a:solidFill>
                  <a:schemeClr val="tx1"/>
                </a:solidFill>
                <a:latin typeface="Soleil Bk" panose="02000503000000020004" pitchFamily="50" charset="0"/>
              </a:defRPr>
            </a:lvl3pPr>
            <a:lvl4pPr marL="1600200" indent="-228600" defTabSz="912813">
              <a:lnSpc>
                <a:spcPct val="90000"/>
              </a:lnSpc>
              <a:spcBef>
                <a:spcPts val="375"/>
              </a:spcBef>
              <a:buFont typeface="Arial" panose="020B0604020202020204" pitchFamily="34" charset="0"/>
              <a:buChar char="•"/>
              <a:defRPr sz="1300">
                <a:solidFill>
                  <a:schemeClr val="tx1"/>
                </a:solidFill>
                <a:latin typeface="Soleil Bk" panose="02000503000000020004" pitchFamily="50" charset="0"/>
              </a:defRPr>
            </a:lvl4pPr>
            <a:lvl5pPr marL="2057400" indent="-228600" defTabSz="912813">
              <a:lnSpc>
                <a:spcPct val="90000"/>
              </a:lnSpc>
              <a:spcBef>
                <a:spcPts val="375"/>
              </a:spcBef>
              <a:buFont typeface="Arial" panose="020B0604020202020204" pitchFamily="34" charset="0"/>
              <a:buChar char="•"/>
              <a:defRPr sz="1300">
                <a:solidFill>
                  <a:schemeClr val="tx1"/>
                </a:solidFill>
                <a:latin typeface="Soleil Bk" panose="02000503000000020004" pitchFamily="50" charset="0"/>
              </a:defRPr>
            </a:lvl5pPr>
            <a:lvl6pPr marL="2514600" indent="-228600" defTabSz="9128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leil Bk" panose="02000503000000020004" pitchFamily="50" charset="0"/>
              </a:defRPr>
            </a:lvl6pPr>
            <a:lvl7pPr marL="2971800" indent="-228600" defTabSz="9128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leil Bk" panose="02000503000000020004" pitchFamily="50" charset="0"/>
              </a:defRPr>
            </a:lvl7pPr>
            <a:lvl8pPr marL="3429000" indent="-228600" defTabSz="9128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leil Bk" panose="02000503000000020004" pitchFamily="50" charset="0"/>
              </a:defRPr>
            </a:lvl8pPr>
            <a:lvl9pPr marL="3886200" indent="-228600" defTabSz="9128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leil Bk" panose="02000503000000020004" pitchFamily="50" charset="0"/>
              </a:defRPr>
            </a:lvl9pPr>
          </a:lstStyle>
          <a:p>
            <a:pPr lvl="0" algn="ctr">
              <a:lnSpc>
                <a:spcPct val="100000"/>
              </a:lnSpc>
              <a:spcBef>
                <a:spcPct val="0"/>
              </a:spcBef>
              <a:buNone/>
            </a:pPr>
            <a:r>
              <a:rPr lang="en-US" altLang="en-US" sz="4400" b="1" dirty="0">
                <a:solidFill>
                  <a:srgbClr val="2B2E49"/>
                </a:solidFill>
                <a:latin typeface="Soleil" panose="02000503030000020004" pitchFamily="50" charset="0"/>
                <a:ea typeface="MS PGothic" panose="020B0600070205080204" pitchFamily="34" charset="-128"/>
                <a:cs typeface="Arial" panose="020B0604020202020204" pitchFamily="34" charset="0"/>
              </a:rPr>
              <a:t>Maximizing Peer Review Privilege Protections under State Laws and the Patient Safety Act</a:t>
            </a:r>
          </a:p>
        </p:txBody>
      </p:sp>
      <p:sp>
        <p:nvSpPr>
          <p:cNvPr id="11" name="Rectangle 10">
            <a:extLst>
              <a:ext uri="{FF2B5EF4-FFF2-40B4-BE49-F238E27FC236}">
                <a16:creationId xmlns:a16="http://schemas.microsoft.com/office/drawing/2014/main" id="{3DEB3BDA-69FC-43B2-85B0-315258E68523}"/>
              </a:ext>
            </a:extLst>
          </p:cNvPr>
          <p:cNvSpPr/>
          <p:nvPr/>
        </p:nvSpPr>
        <p:spPr>
          <a:xfrm>
            <a:off x="2741613" y="1293813"/>
            <a:ext cx="2976562" cy="62071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5A7B87EB-A4A6-4DBF-8333-39C87859AB38}"/>
              </a:ext>
            </a:extLst>
          </p:cNvPr>
          <p:cNvSpPr txBox="1"/>
          <p:nvPr/>
        </p:nvSpPr>
        <p:spPr>
          <a:xfrm>
            <a:off x="2670175" y="1343025"/>
            <a:ext cx="3048000" cy="523875"/>
          </a:xfrm>
          <a:prstGeom prst="rect">
            <a:avLst/>
          </a:prstGeom>
          <a:noFill/>
        </p:spPr>
        <p:txBody>
          <a:bodyPr>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2B2E49"/>
                </a:solidFill>
                <a:effectLst/>
                <a:uLnTx/>
                <a:uFillTx/>
                <a:latin typeface="Soleil Bk" panose="02000503000000020004" pitchFamily="50" charset="0"/>
                <a:ea typeface="MS PGothic" panose="020B0600070205080204" pitchFamily="34" charset="-128"/>
                <a:cs typeface="Arial" panose="020B0604020202020204" pitchFamily="34" charset="0"/>
              </a:rPr>
              <a:t>Handouts</a:t>
            </a:r>
          </a:p>
        </p:txBody>
      </p:sp>
      <p:pic>
        <p:nvPicPr>
          <p:cNvPr id="212997" name="Picture 8">
            <a:extLst>
              <a:ext uri="{FF2B5EF4-FFF2-40B4-BE49-F238E27FC236}">
                <a16:creationId xmlns:a16="http://schemas.microsoft.com/office/drawing/2014/main" id="{27128E20-3DA7-4904-B8ED-8E1DFAEA8C06}"/>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130925" y="136525"/>
            <a:ext cx="2925763" cy="582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a:extLst>
              <a:ext uri="{FF2B5EF4-FFF2-40B4-BE49-F238E27FC236}">
                <a16:creationId xmlns:a16="http://schemas.microsoft.com/office/drawing/2014/main" id="{61770CDB-0A1E-4F25-AB96-D06239951656}"/>
              </a:ext>
            </a:extLst>
          </p:cNvPr>
          <p:cNvCxnSpPr>
            <a:cxnSpLocks/>
          </p:cNvCxnSpPr>
          <p:nvPr/>
        </p:nvCxnSpPr>
        <p:spPr>
          <a:xfrm>
            <a:off x="5429250" y="1865313"/>
            <a:ext cx="1114425" cy="105886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70851" cy="838200"/>
          </a:xfrm>
        </p:spPr>
        <p:txBody>
          <a:bodyPr/>
          <a:lstStyle/>
          <a:p>
            <a:r>
              <a:rPr lang="en-US" altLang="en-US" dirty="0"/>
              <a:t>Summary of Pennsylvania Peer Review Statutes</a:t>
            </a:r>
            <a:endParaRPr lang="en-US" dirty="0"/>
          </a:p>
        </p:txBody>
      </p:sp>
      <p:sp>
        <p:nvSpPr>
          <p:cNvPr id="3" name="Content Placeholder 2"/>
          <p:cNvSpPr>
            <a:spLocks noGrp="1"/>
          </p:cNvSpPr>
          <p:nvPr>
            <p:ph idx="1"/>
          </p:nvPr>
        </p:nvSpPr>
        <p:spPr>
          <a:xfrm>
            <a:off x="198120" y="1447800"/>
            <a:ext cx="8617105" cy="5105400"/>
          </a:xfrm>
        </p:spPr>
        <p:txBody>
          <a:bodyPr/>
          <a:lstStyle/>
          <a:p>
            <a:pPr lvl="1"/>
            <a:r>
              <a:rPr lang="en-US" dirty="0"/>
              <a:t>The proceedings and records of a review committee shall be held in confidence and shall not be subject to discovery or introduction into evidence and any civil action against a professional healthcare provider arising out of matters which are the subject of evaluation review by such committee</a:t>
            </a:r>
          </a:p>
          <a:p>
            <a:pPr lvl="1"/>
            <a:r>
              <a:rPr lang="en-US" dirty="0"/>
              <a:t>No person in attendance at a meeting of such committee shall be permitted or required to testify in any such civil action as to the evidence or to materials produced or presented during the proceedings of such committee or as to the finding, recommendations, evaluations, opinions or other actions of such committee or any members.</a:t>
            </a:r>
          </a:p>
          <a:p>
            <a:pPr lvl="1"/>
            <a:r>
              <a:rPr lang="en-US" dirty="0"/>
              <a:t>Information, documents and records otherwise available from original sources are not to be construed as immune from discovery or used in any civil action merely because they were presented during proceedings of such committee</a:t>
            </a:r>
          </a:p>
        </p:txBody>
      </p:sp>
    </p:spTree>
    <p:extLst>
      <p:ext uri="{BB962C8B-B14F-4D97-AF65-F5344CB8AC3E}">
        <p14:creationId xmlns:p14="http://schemas.microsoft.com/office/powerpoint/2010/main" val="4279836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70851" cy="838200"/>
          </a:xfrm>
        </p:spPr>
        <p:txBody>
          <a:bodyPr/>
          <a:lstStyle/>
          <a:p>
            <a:r>
              <a:rPr lang="en-US" altLang="en-US" dirty="0"/>
              <a:t>Summary of Pennsylvania Peer Review Statutes</a:t>
            </a:r>
            <a:endParaRPr lang="en-US" dirty="0"/>
          </a:p>
        </p:txBody>
      </p:sp>
      <p:sp>
        <p:nvSpPr>
          <p:cNvPr id="3" name="Content Placeholder 2"/>
          <p:cNvSpPr>
            <a:spLocks noGrp="1"/>
          </p:cNvSpPr>
          <p:nvPr>
            <p:ph idx="1"/>
          </p:nvPr>
        </p:nvSpPr>
        <p:spPr>
          <a:xfrm>
            <a:off x="228600" y="1447800"/>
            <a:ext cx="8617105" cy="5105400"/>
          </a:xfrm>
        </p:spPr>
        <p:txBody>
          <a:bodyPr/>
          <a:lstStyle/>
          <a:p>
            <a:pPr lvl="1"/>
            <a:r>
              <a:rPr lang="en-US" dirty="0"/>
              <a:t>Nor should any person who testifies before such a committee or who is a member of such committee be prevented from testifying as to matters within his knowledge but the witness cannot be asked about his testimony before such a committee or opinions formed by him as a result of the hearings</a:t>
            </a:r>
          </a:p>
        </p:txBody>
      </p:sp>
    </p:spTree>
    <p:extLst>
      <p:ext uri="{BB962C8B-B14F-4D97-AF65-F5344CB8AC3E}">
        <p14:creationId xmlns:p14="http://schemas.microsoft.com/office/powerpoint/2010/main" val="4062401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192" y="228600"/>
            <a:ext cx="8455025" cy="897902"/>
          </a:xfrm>
        </p:spPr>
        <p:txBody>
          <a:bodyPr/>
          <a:lstStyle/>
          <a:p>
            <a:r>
              <a:rPr lang="en-US" dirty="0"/>
              <a:t>Complete view of an operational CIN</a:t>
            </a:r>
          </a:p>
        </p:txBody>
      </p:sp>
      <p:sp>
        <p:nvSpPr>
          <p:cNvPr id="5" name="Rectangle 4"/>
          <p:cNvSpPr/>
          <p:nvPr/>
        </p:nvSpPr>
        <p:spPr>
          <a:xfrm>
            <a:off x="3914625" y="1437679"/>
            <a:ext cx="849192" cy="344217"/>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CIN</a:t>
            </a:r>
          </a:p>
        </p:txBody>
      </p:sp>
      <p:sp>
        <p:nvSpPr>
          <p:cNvPr id="6" name="Rectangle 5"/>
          <p:cNvSpPr/>
          <p:nvPr/>
        </p:nvSpPr>
        <p:spPr>
          <a:xfrm>
            <a:off x="4022661" y="1984829"/>
            <a:ext cx="622198" cy="29496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CMO</a:t>
            </a:r>
          </a:p>
        </p:txBody>
      </p:sp>
      <p:sp>
        <p:nvSpPr>
          <p:cNvPr id="7" name="Rectangle 6"/>
          <p:cNvSpPr/>
          <p:nvPr/>
        </p:nvSpPr>
        <p:spPr>
          <a:xfrm>
            <a:off x="3306843" y="1984829"/>
            <a:ext cx="622198" cy="29496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CFO</a:t>
            </a:r>
          </a:p>
        </p:txBody>
      </p:sp>
      <p:sp>
        <p:nvSpPr>
          <p:cNvPr id="8" name="Rectangle 7"/>
          <p:cNvSpPr/>
          <p:nvPr/>
        </p:nvSpPr>
        <p:spPr>
          <a:xfrm>
            <a:off x="4738668" y="1984829"/>
            <a:ext cx="622198" cy="29496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CNO</a:t>
            </a:r>
          </a:p>
        </p:txBody>
      </p:sp>
      <p:sp>
        <p:nvSpPr>
          <p:cNvPr id="9" name="Rectangle 8"/>
          <p:cNvSpPr/>
          <p:nvPr/>
        </p:nvSpPr>
        <p:spPr>
          <a:xfrm>
            <a:off x="2569421" y="1984829"/>
            <a:ext cx="622198" cy="29496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COO</a:t>
            </a:r>
          </a:p>
        </p:txBody>
      </p:sp>
      <p:sp>
        <p:nvSpPr>
          <p:cNvPr id="10" name="Rectangle 9"/>
          <p:cNvSpPr/>
          <p:nvPr/>
        </p:nvSpPr>
        <p:spPr>
          <a:xfrm>
            <a:off x="5468764" y="1984829"/>
            <a:ext cx="622198" cy="29496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COO</a:t>
            </a:r>
          </a:p>
        </p:txBody>
      </p:sp>
      <p:cxnSp>
        <p:nvCxnSpPr>
          <p:cNvPr id="11" name="Elbow Connector 10"/>
          <p:cNvCxnSpPr>
            <a:stCxn id="9" idx="0"/>
            <a:endCxn id="10" idx="0"/>
          </p:cNvCxnSpPr>
          <p:nvPr/>
        </p:nvCxnSpPr>
        <p:spPr>
          <a:xfrm rot="5400000" flipH="1" flipV="1">
            <a:off x="4330191" y="535159"/>
            <a:ext cx="12120" cy="2899343"/>
          </a:xfrm>
          <a:prstGeom prst="bentConnector3">
            <a:avLst>
              <a:gd name="adj1" fmla="val 1004882"/>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stCxn id="5" idx="2"/>
            <a:endCxn id="6" idx="0"/>
          </p:cNvCxnSpPr>
          <p:nvPr/>
        </p:nvCxnSpPr>
        <p:spPr>
          <a:xfrm flipH="1">
            <a:off x="4333760" y="1781896"/>
            <a:ext cx="5461" cy="202933"/>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endCxn id="8" idx="0"/>
          </p:cNvCxnSpPr>
          <p:nvPr/>
        </p:nvCxnSpPr>
        <p:spPr>
          <a:xfrm>
            <a:off x="5049767" y="1869840"/>
            <a:ext cx="0" cy="114990"/>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a:endCxn id="7" idx="0"/>
          </p:cNvCxnSpPr>
          <p:nvPr/>
        </p:nvCxnSpPr>
        <p:spPr>
          <a:xfrm>
            <a:off x="3617941" y="1869840"/>
            <a:ext cx="0" cy="114990"/>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1393855" y="3941609"/>
            <a:ext cx="5859197" cy="6959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rot="394586">
            <a:off x="1283740" y="4211272"/>
            <a:ext cx="2902434"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rot="394247">
            <a:off x="1929272" y="4183171"/>
            <a:ext cx="2281129"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rot="11455356" flipV="1">
            <a:off x="2509573" y="4162671"/>
            <a:ext cx="1721704"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rot="11796764" flipV="1">
            <a:off x="3210246" y="4170470"/>
            <a:ext cx="1007231"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rot="12332543" flipV="1">
            <a:off x="3799202" y="4152288"/>
            <a:ext cx="471366"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rot="21080869" flipH="1">
            <a:off x="4403244" y="4273333"/>
            <a:ext cx="2902434"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p:cNvSpPr/>
          <p:nvPr/>
        </p:nvSpPr>
        <p:spPr>
          <a:xfrm rot="20990198" flipH="1">
            <a:off x="4458303" y="4215219"/>
            <a:ext cx="2281129"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p:nvSpPr>
        <p:spPr>
          <a:xfrm rot="10144644" flipH="1" flipV="1">
            <a:off x="4349133" y="4207928"/>
            <a:ext cx="1721704"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rot="9803236" flipH="1" flipV="1">
            <a:off x="4410402" y="4200843"/>
            <a:ext cx="1007231"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rot="8338273" flipH="1" flipV="1">
            <a:off x="4280692" y="4194561"/>
            <a:ext cx="471366"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rot="16200000">
            <a:off x="1153257" y="3727343"/>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p:nvPr/>
        </p:nvSpPr>
        <p:spPr>
          <a:xfrm rot="16200000">
            <a:off x="1776935" y="3727344"/>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p:nvSpPr>
        <p:spPr>
          <a:xfrm rot="16200000">
            <a:off x="2427131" y="3727345"/>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p:cNvSpPr/>
          <p:nvPr/>
        </p:nvSpPr>
        <p:spPr>
          <a:xfrm rot="16200000">
            <a:off x="3082931" y="3727346"/>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rot="16200000">
            <a:off x="3772402" y="3746790"/>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p:cNvSpPr/>
          <p:nvPr/>
        </p:nvSpPr>
        <p:spPr>
          <a:xfrm rot="16200000">
            <a:off x="4534214" y="3804076"/>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p:cNvSpPr/>
          <p:nvPr/>
        </p:nvSpPr>
        <p:spPr>
          <a:xfrm rot="16200000">
            <a:off x="5318718" y="3727346"/>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p:cNvSpPr/>
          <p:nvPr/>
        </p:nvSpPr>
        <p:spPr>
          <a:xfrm rot="16200000">
            <a:off x="5953429" y="3715398"/>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p:cNvSpPr/>
          <p:nvPr/>
        </p:nvSpPr>
        <p:spPr>
          <a:xfrm rot="16200000">
            <a:off x="6587852" y="3727343"/>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p:cNvSpPr/>
          <p:nvPr/>
        </p:nvSpPr>
        <p:spPr>
          <a:xfrm rot="16200000">
            <a:off x="7214251" y="3722189"/>
            <a:ext cx="231437" cy="4363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p:cNvSpPr/>
          <p:nvPr/>
        </p:nvSpPr>
        <p:spPr>
          <a:xfrm>
            <a:off x="1136889"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Oval 36"/>
          <p:cNvSpPr/>
          <p:nvPr/>
        </p:nvSpPr>
        <p:spPr>
          <a:xfrm>
            <a:off x="1768597"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p:cNvSpPr/>
          <p:nvPr/>
        </p:nvSpPr>
        <p:spPr>
          <a:xfrm>
            <a:off x="2400307"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p:nvPr/>
        </p:nvSpPr>
        <p:spPr>
          <a:xfrm>
            <a:off x="3063136"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p:cNvSpPr/>
          <p:nvPr/>
        </p:nvSpPr>
        <p:spPr>
          <a:xfrm>
            <a:off x="3751481"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p:nvPr/>
        </p:nvSpPr>
        <p:spPr>
          <a:xfrm>
            <a:off x="4516376"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p:cNvSpPr/>
          <p:nvPr/>
        </p:nvSpPr>
        <p:spPr>
          <a:xfrm>
            <a:off x="5297981"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Oval 42"/>
          <p:cNvSpPr/>
          <p:nvPr/>
        </p:nvSpPr>
        <p:spPr>
          <a:xfrm>
            <a:off x="5935046"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p:nvPr/>
        </p:nvSpPr>
        <p:spPr>
          <a:xfrm>
            <a:off x="6572108"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p:cNvSpPr/>
          <p:nvPr/>
        </p:nvSpPr>
        <p:spPr>
          <a:xfrm>
            <a:off x="7198463" y="3846137"/>
            <a:ext cx="256966" cy="256966"/>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6" name="Picture 5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696" y="2807277"/>
            <a:ext cx="6749622" cy="995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rot="16200000">
            <a:off x="4311614" y="4707320"/>
            <a:ext cx="231437" cy="96025"/>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8" name="Picture 51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939" y="4798030"/>
            <a:ext cx="986443" cy="986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5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150" y="4154586"/>
            <a:ext cx="989870" cy="600749"/>
          </a:xfrm>
          <a:prstGeom prst="rect">
            <a:avLst/>
          </a:prstGeom>
          <a:noFill/>
          <a:ln>
            <a:noFill/>
          </a:ln>
          <a:effectLst>
            <a:outerShdw blurRad="101600" dist="38100" dir="2100000" algn="ctr" rotWithShape="0">
              <a:schemeClr val="tx1">
                <a:alpha val="4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Rectangle 49"/>
          <p:cNvSpPr/>
          <p:nvPr/>
        </p:nvSpPr>
        <p:spPr>
          <a:xfrm>
            <a:off x="3046136" y="6264768"/>
            <a:ext cx="2871910" cy="165260"/>
          </a:xfrm>
          <a:prstGeom prst="rect">
            <a:avLst/>
          </a:prstGeom>
          <a:solidFill>
            <a:schemeClr val="bg1">
              <a:lumMod val="50000"/>
            </a:schemeClr>
          </a:solid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Down Arrow 50"/>
          <p:cNvSpPr/>
          <p:nvPr/>
        </p:nvSpPr>
        <p:spPr>
          <a:xfrm flipV="1">
            <a:off x="4243350" y="5660993"/>
            <a:ext cx="361692" cy="705770"/>
          </a:xfrm>
          <a:prstGeom prst="downArrow">
            <a:avLst/>
          </a:prstGeom>
          <a:solidFill>
            <a:schemeClr val="bg1">
              <a:lumMod val="50000"/>
            </a:schemeClr>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Oval 51"/>
          <p:cNvSpPr/>
          <p:nvPr/>
        </p:nvSpPr>
        <p:spPr>
          <a:xfrm>
            <a:off x="2886579" y="6190062"/>
            <a:ext cx="256966" cy="256966"/>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Oval 52"/>
          <p:cNvSpPr/>
          <p:nvPr/>
        </p:nvSpPr>
        <p:spPr>
          <a:xfrm>
            <a:off x="3416572" y="6190062"/>
            <a:ext cx="256966" cy="256966"/>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Oval 53"/>
          <p:cNvSpPr/>
          <p:nvPr/>
        </p:nvSpPr>
        <p:spPr>
          <a:xfrm>
            <a:off x="3986383" y="6190062"/>
            <a:ext cx="256966" cy="256966"/>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Oval 54"/>
          <p:cNvSpPr/>
          <p:nvPr/>
        </p:nvSpPr>
        <p:spPr>
          <a:xfrm>
            <a:off x="4605041" y="6190062"/>
            <a:ext cx="256966" cy="256966"/>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Oval 55"/>
          <p:cNvSpPr/>
          <p:nvPr/>
        </p:nvSpPr>
        <p:spPr>
          <a:xfrm>
            <a:off x="5209985" y="6190062"/>
            <a:ext cx="256966" cy="256966"/>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Oval 56"/>
          <p:cNvSpPr/>
          <p:nvPr/>
        </p:nvSpPr>
        <p:spPr>
          <a:xfrm>
            <a:off x="5806563" y="6190062"/>
            <a:ext cx="256966" cy="256966"/>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TextBox 57"/>
          <p:cNvSpPr txBox="1"/>
          <p:nvPr/>
        </p:nvSpPr>
        <p:spPr>
          <a:xfrm>
            <a:off x="3710614" y="5919016"/>
            <a:ext cx="1424627" cy="337769"/>
          </a:xfrm>
          <a:prstGeom prst="rect">
            <a:avLst/>
          </a:prstGeom>
          <a:noFill/>
        </p:spPr>
        <p:txBody>
          <a:bodyPr wrap="none" rtlCol="0">
            <a:spAutoFit/>
          </a:bodyPr>
          <a:lstStyle/>
          <a:p>
            <a:pPr algn="ctr"/>
            <a:r>
              <a:rPr lang="en-US" sz="1700" b="1" dirty="0"/>
              <a:t>Payer Partners</a:t>
            </a:r>
          </a:p>
        </p:txBody>
      </p:sp>
      <p:sp>
        <p:nvSpPr>
          <p:cNvPr id="59" name="TextBox 58"/>
          <p:cNvSpPr txBox="1"/>
          <p:nvPr/>
        </p:nvSpPr>
        <p:spPr>
          <a:xfrm rot="19515787">
            <a:off x="1121418" y="2949833"/>
            <a:ext cx="697872" cy="279027"/>
          </a:xfrm>
          <a:prstGeom prst="rect">
            <a:avLst/>
          </a:prstGeom>
          <a:noFill/>
        </p:spPr>
        <p:txBody>
          <a:bodyPr wrap="none" rtlCol="0">
            <a:spAutoFit/>
          </a:bodyPr>
          <a:lstStyle/>
          <a:p>
            <a:r>
              <a:rPr lang="en-US" sz="1300" b="1" dirty="0"/>
              <a:t>Hospice</a:t>
            </a:r>
          </a:p>
        </p:txBody>
      </p:sp>
      <p:sp>
        <p:nvSpPr>
          <p:cNvPr id="60" name="TextBox 59"/>
          <p:cNvSpPr txBox="1"/>
          <p:nvPr/>
        </p:nvSpPr>
        <p:spPr>
          <a:xfrm rot="19515787">
            <a:off x="1640916" y="2824204"/>
            <a:ext cx="1190207" cy="279027"/>
          </a:xfrm>
          <a:prstGeom prst="rect">
            <a:avLst/>
          </a:prstGeom>
          <a:noFill/>
        </p:spPr>
        <p:txBody>
          <a:bodyPr wrap="none" rtlCol="0">
            <a:spAutoFit/>
          </a:bodyPr>
          <a:lstStyle/>
          <a:p>
            <a:r>
              <a:rPr lang="en-US" sz="1300" b="1" dirty="0"/>
              <a:t>Long Term Care</a:t>
            </a:r>
          </a:p>
        </p:txBody>
      </p:sp>
      <p:sp>
        <p:nvSpPr>
          <p:cNvPr id="61" name="TextBox 60"/>
          <p:cNvSpPr txBox="1"/>
          <p:nvPr/>
        </p:nvSpPr>
        <p:spPr>
          <a:xfrm rot="19515787">
            <a:off x="2241251" y="2915831"/>
            <a:ext cx="905672" cy="279027"/>
          </a:xfrm>
          <a:prstGeom prst="rect">
            <a:avLst/>
          </a:prstGeom>
          <a:noFill/>
        </p:spPr>
        <p:txBody>
          <a:bodyPr wrap="none" rtlCol="0">
            <a:spAutoFit/>
          </a:bodyPr>
          <a:lstStyle/>
          <a:p>
            <a:r>
              <a:rPr lang="en-US" sz="1300" b="1" dirty="0"/>
              <a:t>Home Care</a:t>
            </a:r>
          </a:p>
        </p:txBody>
      </p:sp>
      <p:sp>
        <p:nvSpPr>
          <p:cNvPr id="62" name="TextBox 61"/>
          <p:cNvSpPr txBox="1"/>
          <p:nvPr/>
        </p:nvSpPr>
        <p:spPr>
          <a:xfrm rot="19515787">
            <a:off x="2699972" y="2862717"/>
            <a:ext cx="1211440" cy="279027"/>
          </a:xfrm>
          <a:prstGeom prst="rect">
            <a:avLst/>
          </a:prstGeom>
          <a:noFill/>
        </p:spPr>
        <p:txBody>
          <a:bodyPr wrap="none" rtlCol="0">
            <a:spAutoFit/>
          </a:bodyPr>
          <a:lstStyle/>
          <a:p>
            <a:r>
              <a:rPr lang="en-US" sz="1300" b="1" dirty="0"/>
              <a:t>Post Acute Care</a:t>
            </a:r>
          </a:p>
        </p:txBody>
      </p:sp>
      <p:sp>
        <p:nvSpPr>
          <p:cNvPr id="63" name="TextBox 62"/>
          <p:cNvSpPr txBox="1"/>
          <p:nvPr/>
        </p:nvSpPr>
        <p:spPr>
          <a:xfrm rot="19515787">
            <a:off x="3872981" y="2523020"/>
            <a:ext cx="882971" cy="279027"/>
          </a:xfrm>
          <a:prstGeom prst="rect">
            <a:avLst/>
          </a:prstGeom>
          <a:noFill/>
        </p:spPr>
        <p:txBody>
          <a:bodyPr wrap="none" rtlCol="0">
            <a:spAutoFit/>
          </a:bodyPr>
          <a:lstStyle/>
          <a:p>
            <a:r>
              <a:rPr lang="en-US" sz="1300" b="1" dirty="0"/>
              <a:t>Hospital(s)</a:t>
            </a:r>
          </a:p>
        </p:txBody>
      </p:sp>
      <p:sp>
        <p:nvSpPr>
          <p:cNvPr id="64" name="TextBox 63"/>
          <p:cNvSpPr txBox="1"/>
          <p:nvPr/>
        </p:nvSpPr>
        <p:spPr>
          <a:xfrm rot="19515787">
            <a:off x="4623480" y="2560147"/>
            <a:ext cx="1030257" cy="469940"/>
          </a:xfrm>
          <a:prstGeom prst="rect">
            <a:avLst/>
          </a:prstGeom>
          <a:noFill/>
        </p:spPr>
        <p:txBody>
          <a:bodyPr wrap="none" rtlCol="0">
            <a:spAutoFit/>
          </a:bodyPr>
          <a:lstStyle/>
          <a:p>
            <a:r>
              <a:rPr lang="en-US" sz="1300" b="1" dirty="0"/>
              <a:t>Primary Care</a:t>
            </a:r>
          </a:p>
          <a:p>
            <a:r>
              <a:rPr lang="en-US" sz="1300" b="1" dirty="0"/>
              <a:t>Physicians</a:t>
            </a:r>
          </a:p>
        </p:txBody>
      </p:sp>
      <p:sp>
        <p:nvSpPr>
          <p:cNvPr id="65" name="TextBox 64"/>
          <p:cNvSpPr txBox="1"/>
          <p:nvPr/>
        </p:nvSpPr>
        <p:spPr>
          <a:xfrm rot="19515787">
            <a:off x="5228302" y="2912134"/>
            <a:ext cx="859781" cy="279027"/>
          </a:xfrm>
          <a:prstGeom prst="rect">
            <a:avLst/>
          </a:prstGeom>
          <a:noFill/>
        </p:spPr>
        <p:txBody>
          <a:bodyPr wrap="none" rtlCol="0">
            <a:spAutoFit/>
          </a:bodyPr>
          <a:lstStyle/>
          <a:p>
            <a:r>
              <a:rPr lang="en-US" sz="1300" b="1" dirty="0"/>
              <a:t>Specialists</a:t>
            </a:r>
          </a:p>
        </p:txBody>
      </p:sp>
      <p:sp>
        <p:nvSpPr>
          <p:cNvPr id="66" name="TextBox 65"/>
          <p:cNvSpPr txBox="1"/>
          <p:nvPr/>
        </p:nvSpPr>
        <p:spPr>
          <a:xfrm rot="19515787">
            <a:off x="5831770" y="2747180"/>
            <a:ext cx="1413122" cy="279027"/>
          </a:xfrm>
          <a:prstGeom prst="rect">
            <a:avLst/>
          </a:prstGeom>
          <a:noFill/>
        </p:spPr>
        <p:txBody>
          <a:bodyPr wrap="none" rtlCol="0">
            <a:spAutoFit/>
          </a:bodyPr>
          <a:lstStyle/>
          <a:p>
            <a:r>
              <a:rPr lang="en-US" sz="1300" b="1" dirty="0"/>
              <a:t>Ancillary Providers</a:t>
            </a:r>
          </a:p>
        </p:txBody>
      </p:sp>
      <p:sp>
        <p:nvSpPr>
          <p:cNvPr id="67" name="TextBox 66"/>
          <p:cNvSpPr txBox="1"/>
          <p:nvPr/>
        </p:nvSpPr>
        <p:spPr>
          <a:xfrm rot="19515787">
            <a:off x="6426785" y="2672140"/>
            <a:ext cx="1675199" cy="279027"/>
          </a:xfrm>
          <a:prstGeom prst="rect">
            <a:avLst/>
          </a:prstGeom>
          <a:noFill/>
        </p:spPr>
        <p:txBody>
          <a:bodyPr wrap="none" rtlCol="0">
            <a:spAutoFit/>
          </a:bodyPr>
          <a:lstStyle/>
          <a:p>
            <a:r>
              <a:rPr lang="en-US" sz="1300" b="1" dirty="0"/>
              <a:t>Public Health Agencies</a:t>
            </a:r>
          </a:p>
        </p:txBody>
      </p:sp>
      <p:sp>
        <p:nvSpPr>
          <p:cNvPr id="68" name="TextBox 67"/>
          <p:cNvSpPr txBox="1"/>
          <p:nvPr/>
        </p:nvSpPr>
        <p:spPr>
          <a:xfrm rot="19515787">
            <a:off x="7208244" y="2969906"/>
            <a:ext cx="468410" cy="279027"/>
          </a:xfrm>
          <a:prstGeom prst="rect">
            <a:avLst/>
          </a:prstGeom>
          <a:noFill/>
        </p:spPr>
        <p:txBody>
          <a:bodyPr wrap="none" rtlCol="0">
            <a:spAutoFit/>
          </a:bodyPr>
          <a:lstStyle/>
          <a:p>
            <a:r>
              <a:rPr lang="en-US" sz="1300" b="1" dirty="0"/>
              <a:t>PHO</a:t>
            </a:r>
          </a:p>
        </p:txBody>
      </p:sp>
    </p:spTree>
    <p:extLst>
      <p:ext uri="{BB962C8B-B14F-4D97-AF65-F5344CB8AC3E}">
        <p14:creationId xmlns:p14="http://schemas.microsoft.com/office/powerpoint/2010/main" val="770375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70851" cy="838200"/>
          </a:xfrm>
        </p:spPr>
        <p:txBody>
          <a:bodyPr/>
          <a:lstStyle/>
          <a:p>
            <a:r>
              <a:rPr lang="en-US" altLang="en-US" dirty="0"/>
              <a:t>Analysis of Pennsylvania Peer Review Statutes</a:t>
            </a:r>
            <a:endParaRPr lang="en-US" dirty="0"/>
          </a:p>
        </p:txBody>
      </p:sp>
      <p:sp>
        <p:nvSpPr>
          <p:cNvPr id="3" name="Content Placeholder 2"/>
          <p:cNvSpPr>
            <a:spLocks noGrp="1"/>
          </p:cNvSpPr>
          <p:nvPr>
            <p:ph idx="1"/>
          </p:nvPr>
        </p:nvSpPr>
        <p:spPr>
          <a:xfrm>
            <a:off x="228600" y="1447800"/>
            <a:ext cx="8617105" cy="5105400"/>
          </a:xfrm>
        </p:spPr>
        <p:txBody>
          <a:bodyPr/>
          <a:lstStyle/>
          <a:p>
            <a:r>
              <a:rPr lang="en-US" u="sng" dirty="0" err="1"/>
              <a:t>Reginelli</a:t>
            </a:r>
            <a:r>
              <a:rPr lang="en-US" u="sng" dirty="0"/>
              <a:t> v. Boggs</a:t>
            </a:r>
            <a:r>
              <a:rPr lang="en-US" dirty="0"/>
              <a:t> (181 A.3d 293 Penn. Sup. Ct. (2018))</a:t>
            </a:r>
          </a:p>
          <a:p>
            <a:pPr lvl="1"/>
            <a:r>
              <a:rPr lang="en-US" dirty="0"/>
              <a:t>This was a medical malpractice action filed by a patient who was treated in the Emergency Department of a hospital by a Dr. Boggs who was employed by the physician group which had an exclusive provider agreement with the hospital.</a:t>
            </a:r>
          </a:p>
          <a:p>
            <a:pPr lvl="1"/>
            <a:r>
              <a:rPr lang="en-US" dirty="0"/>
              <a:t>The medical director of the Emergency Department, who was employed by the group, testified that she had prepared and maintained a “performance file” on Boggs as part of the group’s regular practice of reviewing randomly selected physician charts.  Plaintiff sought access to the performance file to which the hospital objected under the Act.</a:t>
            </a:r>
          </a:p>
        </p:txBody>
      </p:sp>
    </p:spTree>
    <p:extLst>
      <p:ext uri="{BB962C8B-B14F-4D97-AF65-F5344CB8AC3E}">
        <p14:creationId xmlns:p14="http://schemas.microsoft.com/office/powerpoint/2010/main" val="604365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70851" cy="838200"/>
          </a:xfrm>
        </p:spPr>
        <p:txBody>
          <a:bodyPr/>
          <a:lstStyle/>
          <a:p>
            <a:r>
              <a:rPr lang="en-US" altLang="en-US" dirty="0"/>
              <a:t>Analysis of Pennsylvania Peer Review Statutes</a:t>
            </a:r>
            <a:endParaRPr lang="en-US" dirty="0"/>
          </a:p>
        </p:txBody>
      </p:sp>
      <p:sp>
        <p:nvSpPr>
          <p:cNvPr id="3" name="Content Placeholder 2"/>
          <p:cNvSpPr>
            <a:spLocks noGrp="1"/>
          </p:cNvSpPr>
          <p:nvPr>
            <p:ph idx="1"/>
          </p:nvPr>
        </p:nvSpPr>
        <p:spPr>
          <a:xfrm>
            <a:off x="210312" y="1447800"/>
            <a:ext cx="8617105" cy="5105400"/>
          </a:xfrm>
        </p:spPr>
        <p:txBody>
          <a:bodyPr/>
          <a:lstStyle/>
          <a:p>
            <a:pPr lvl="1"/>
            <a:r>
              <a:rPr lang="en-US" dirty="0"/>
              <a:t>The group argued that it qualified as a “professional healthcare provider” with regard to its peer review activities even though physician groups are not specifically listed as a covered provider because it was comprised of hundreds of individual ED physicians for the purpose of providing medical services</a:t>
            </a:r>
          </a:p>
          <a:p>
            <a:pPr lvl="1"/>
            <a:r>
              <a:rPr lang="en-US" dirty="0"/>
              <a:t>They also argued that because it was under a hospital contract to manage the Emergency Department it qualified as a “corporation operating healthcare facilities” </a:t>
            </a:r>
          </a:p>
          <a:p>
            <a:pPr lvl="1"/>
            <a:r>
              <a:rPr lang="en-US" dirty="0"/>
              <a:t>Court rejected the argument because it disqualified the group as being “unregulated and unlicensed”</a:t>
            </a:r>
          </a:p>
          <a:p>
            <a:pPr lvl="1"/>
            <a:r>
              <a:rPr lang="en-US" dirty="0"/>
              <a:t>Court also determined that the Medical Director acted in her individual capacity and not as a member of the hospital’s peer review committee.</a:t>
            </a:r>
          </a:p>
          <a:p>
            <a:pPr lvl="1"/>
            <a:endParaRPr lang="en-US" dirty="0"/>
          </a:p>
        </p:txBody>
      </p:sp>
    </p:spTree>
    <p:extLst>
      <p:ext uri="{BB962C8B-B14F-4D97-AF65-F5344CB8AC3E}">
        <p14:creationId xmlns:p14="http://schemas.microsoft.com/office/powerpoint/2010/main" val="39624293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70851" cy="838200"/>
          </a:xfrm>
        </p:spPr>
        <p:txBody>
          <a:bodyPr/>
          <a:lstStyle/>
          <a:p>
            <a:r>
              <a:rPr lang="en-US" altLang="en-US" dirty="0"/>
              <a:t>Analysis of Pennsylvania Peer Review Statutes</a:t>
            </a:r>
            <a:endParaRPr lang="en-US" dirty="0"/>
          </a:p>
        </p:txBody>
      </p:sp>
      <p:sp>
        <p:nvSpPr>
          <p:cNvPr id="3" name="Content Placeholder 2"/>
          <p:cNvSpPr>
            <a:spLocks noGrp="1"/>
          </p:cNvSpPr>
          <p:nvPr>
            <p:ph idx="1"/>
          </p:nvPr>
        </p:nvSpPr>
        <p:spPr>
          <a:xfrm>
            <a:off x="210312" y="1447800"/>
            <a:ext cx="8617105" cy="5105400"/>
          </a:xfrm>
        </p:spPr>
        <p:txBody>
          <a:bodyPr/>
          <a:lstStyle/>
          <a:p>
            <a:pPr lvl="1"/>
            <a:r>
              <a:rPr lang="en-US" dirty="0"/>
              <a:t>The record did not include a copy of the contract the hospital had with the group to determine whether the group had agreed to conduct peer review on behalf of the hospital which might have made a difference in their decision</a:t>
            </a:r>
          </a:p>
          <a:p>
            <a:pPr lvl="1"/>
            <a:r>
              <a:rPr lang="en-US" dirty="0"/>
              <a:t>The court went further to state that a hospital’s credentialing review is not privileged when prepared by an individual as opposed to a committee</a:t>
            </a:r>
          </a:p>
          <a:p>
            <a:r>
              <a:rPr lang="en-US" dirty="0"/>
              <a:t>Analysis</a:t>
            </a:r>
          </a:p>
          <a:p>
            <a:pPr lvl="1"/>
            <a:r>
              <a:rPr lang="en-US" dirty="0"/>
              <a:t>Does the statute arguably protect the requested records?</a:t>
            </a:r>
          </a:p>
          <a:p>
            <a:pPr lvl="2"/>
            <a:r>
              <a:rPr lang="en-US" dirty="0"/>
              <a:t>Medical records — </a:t>
            </a:r>
            <a:r>
              <a:rPr lang="en-US" u="sng" dirty="0"/>
              <a:t>No</a:t>
            </a:r>
          </a:p>
          <a:p>
            <a:pPr lvl="2"/>
            <a:r>
              <a:rPr lang="en-US" dirty="0"/>
              <a:t>Bylaws, policies and procedures — </a:t>
            </a:r>
            <a:r>
              <a:rPr lang="en-US" u="sng" dirty="0"/>
              <a:t>No</a:t>
            </a:r>
          </a:p>
          <a:p>
            <a:pPr lvl="1"/>
            <a:endParaRPr lang="en-US" dirty="0"/>
          </a:p>
        </p:txBody>
      </p:sp>
    </p:spTree>
    <p:extLst>
      <p:ext uri="{BB962C8B-B14F-4D97-AF65-F5344CB8AC3E}">
        <p14:creationId xmlns:p14="http://schemas.microsoft.com/office/powerpoint/2010/main" val="250032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70851" cy="838200"/>
          </a:xfrm>
        </p:spPr>
        <p:txBody>
          <a:bodyPr/>
          <a:lstStyle/>
          <a:p>
            <a:r>
              <a:rPr lang="en-US" altLang="en-US" dirty="0"/>
              <a:t>Analysis of Pennsylvania Peer Review Statutes</a:t>
            </a:r>
            <a:endParaRPr lang="en-US" dirty="0"/>
          </a:p>
        </p:txBody>
      </p:sp>
      <p:sp>
        <p:nvSpPr>
          <p:cNvPr id="3" name="Content Placeholder 2"/>
          <p:cNvSpPr>
            <a:spLocks noGrp="1"/>
          </p:cNvSpPr>
          <p:nvPr>
            <p:ph idx="1"/>
          </p:nvPr>
        </p:nvSpPr>
        <p:spPr>
          <a:xfrm>
            <a:off x="210312" y="1447800"/>
            <a:ext cx="8617105" cy="5105400"/>
          </a:xfrm>
        </p:spPr>
        <p:txBody>
          <a:bodyPr/>
          <a:lstStyle/>
          <a:p>
            <a:pPr lvl="1"/>
            <a:r>
              <a:rPr lang="en-US" dirty="0"/>
              <a:t>What about the peer review, quality, adverse event and related information created by the various provider entities?</a:t>
            </a:r>
          </a:p>
          <a:p>
            <a:pPr lvl="2"/>
            <a:r>
              <a:rPr lang="en-US" dirty="0"/>
              <a:t>Does Health System Quality and Credentials Committee qualify as a professional healthcare provider? — </a:t>
            </a:r>
            <a:r>
              <a:rPr lang="en-US" u="sng" dirty="0"/>
              <a:t>It depends</a:t>
            </a:r>
          </a:p>
          <a:p>
            <a:pPr lvl="3"/>
            <a:r>
              <a:rPr lang="en-US" dirty="0"/>
              <a:t>One question is whether the health system is actually operating the hospital or any other healthcare facilities within the system – if so, it probably qualifies when engaging in peer review activities</a:t>
            </a:r>
          </a:p>
          <a:p>
            <a:pPr lvl="3"/>
            <a:r>
              <a:rPr lang="en-US" dirty="0"/>
              <a:t>As to the Quality and Credentials Committee, the system has to demonstrate that the responsive documents were created or prepared through committee versus individual actions, or that the individual acted as an agent or on behalf of committee and that it was a review organization</a:t>
            </a:r>
          </a:p>
          <a:p>
            <a:pPr lvl="1"/>
            <a:endParaRPr lang="en-US" dirty="0"/>
          </a:p>
        </p:txBody>
      </p:sp>
    </p:spTree>
    <p:extLst>
      <p:ext uri="{BB962C8B-B14F-4D97-AF65-F5344CB8AC3E}">
        <p14:creationId xmlns:p14="http://schemas.microsoft.com/office/powerpoint/2010/main" val="3525797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70851" cy="838200"/>
          </a:xfrm>
        </p:spPr>
        <p:txBody>
          <a:bodyPr/>
          <a:lstStyle/>
          <a:p>
            <a:r>
              <a:rPr lang="en-US" altLang="en-US" dirty="0"/>
              <a:t>Analysis of Pennsylvania Peer Review Statutes</a:t>
            </a:r>
            <a:endParaRPr lang="en-US" dirty="0"/>
          </a:p>
        </p:txBody>
      </p:sp>
      <p:sp>
        <p:nvSpPr>
          <p:cNvPr id="3" name="Content Placeholder 2"/>
          <p:cNvSpPr>
            <a:spLocks noGrp="1"/>
          </p:cNvSpPr>
          <p:nvPr>
            <p:ph idx="1"/>
          </p:nvPr>
        </p:nvSpPr>
        <p:spPr>
          <a:xfrm>
            <a:off x="210312" y="1447800"/>
            <a:ext cx="8617105" cy="5105400"/>
          </a:xfrm>
        </p:spPr>
        <p:txBody>
          <a:bodyPr/>
          <a:lstStyle/>
          <a:p>
            <a:pPr lvl="1"/>
            <a:r>
              <a:rPr lang="en-US" dirty="0"/>
              <a:t>Is the Hospital and </a:t>
            </a:r>
            <a:r>
              <a:rPr lang="en-US" dirty="0" err="1"/>
              <a:t>SNF</a:t>
            </a:r>
            <a:r>
              <a:rPr lang="en-US" dirty="0"/>
              <a:t> covered? — </a:t>
            </a:r>
            <a:r>
              <a:rPr lang="en-US" u="sng" dirty="0"/>
              <a:t>Yes</a:t>
            </a:r>
            <a:r>
              <a:rPr lang="en-US" dirty="0"/>
              <a:t>, but otherwise have to establish that they engaged in covered peer review activities through their own respective committees.</a:t>
            </a:r>
          </a:p>
          <a:p>
            <a:pPr lvl="1"/>
            <a:r>
              <a:rPr lang="en-US" dirty="0"/>
              <a:t>Is the hospital’s employed/managed physician group covered? — </a:t>
            </a:r>
            <a:r>
              <a:rPr lang="en-US" u="sng" dirty="0"/>
              <a:t>It depends</a:t>
            </a:r>
          </a:p>
          <a:p>
            <a:pPr lvl="2"/>
            <a:r>
              <a:rPr lang="en-US" dirty="0"/>
              <a:t>Physician groups, under the </a:t>
            </a:r>
            <a:r>
              <a:rPr lang="en-US" u="sng" dirty="0" err="1"/>
              <a:t>Reginelli</a:t>
            </a:r>
            <a:r>
              <a:rPr lang="en-US" dirty="0"/>
              <a:t> decision, do not qualify as a professional healthcare provider</a:t>
            </a:r>
          </a:p>
          <a:p>
            <a:pPr lvl="2"/>
            <a:r>
              <a:rPr lang="en-US" dirty="0"/>
              <a:t>A court might accept the argument that a physician group which is effectively controlled by the hospital is an extension of the hospital and therefore covered</a:t>
            </a:r>
          </a:p>
          <a:p>
            <a:pPr lvl="2"/>
            <a:r>
              <a:rPr lang="en-US" dirty="0"/>
              <a:t>But is the group even conducting any peer review activities through a committee and is this being done for the benefit of the group or for the hospital or the system?</a:t>
            </a:r>
          </a:p>
          <a:p>
            <a:pPr lvl="1"/>
            <a:endParaRPr lang="en-US" dirty="0"/>
          </a:p>
        </p:txBody>
      </p:sp>
    </p:spTree>
    <p:extLst>
      <p:ext uri="{BB962C8B-B14F-4D97-AF65-F5344CB8AC3E}">
        <p14:creationId xmlns:p14="http://schemas.microsoft.com/office/powerpoint/2010/main" val="1091287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70851" cy="838200"/>
          </a:xfrm>
        </p:spPr>
        <p:txBody>
          <a:bodyPr/>
          <a:lstStyle/>
          <a:p>
            <a:r>
              <a:rPr lang="en-US" altLang="en-US" dirty="0"/>
              <a:t>Analysis of Pennsylvania Peer Review Statutes</a:t>
            </a:r>
            <a:endParaRPr lang="en-US" dirty="0"/>
          </a:p>
        </p:txBody>
      </p:sp>
      <p:sp>
        <p:nvSpPr>
          <p:cNvPr id="3" name="Content Placeholder 2"/>
          <p:cNvSpPr>
            <a:spLocks noGrp="1"/>
          </p:cNvSpPr>
          <p:nvPr>
            <p:ph idx="1"/>
          </p:nvPr>
        </p:nvSpPr>
        <p:spPr>
          <a:xfrm>
            <a:off x="210312" y="1447800"/>
            <a:ext cx="8617105" cy="5105400"/>
          </a:xfrm>
        </p:spPr>
        <p:txBody>
          <a:bodyPr/>
          <a:lstStyle/>
          <a:p>
            <a:pPr lvl="2"/>
            <a:r>
              <a:rPr lang="en-US" dirty="0"/>
              <a:t>Is the independent surgeon or surgical group covered? — </a:t>
            </a:r>
            <a:r>
              <a:rPr lang="en-US" u="sng" dirty="0"/>
              <a:t>No</a:t>
            </a:r>
          </a:p>
          <a:p>
            <a:pPr lvl="1"/>
            <a:r>
              <a:rPr lang="en-US" dirty="0"/>
              <a:t>Can privileged information be shared across the Health System without waiving the privilege? — </a:t>
            </a:r>
            <a:r>
              <a:rPr lang="en-US" u="sng" dirty="0"/>
              <a:t>Probably</a:t>
            </a:r>
          </a:p>
          <a:p>
            <a:pPr lvl="2"/>
            <a:r>
              <a:rPr lang="en-US" dirty="0"/>
              <a:t>Pennsylvania law is silent on the issue of waiver</a:t>
            </a:r>
          </a:p>
          <a:p>
            <a:pPr lvl="2"/>
            <a:r>
              <a:rPr lang="en-US" dirty="0"/>
              <a:t>Arguably, privileged information can be shared within the System but probably not among unaffiliated entities</a:t>
            </a:r>
          </a:p>
          <a:p>
            <a:pPr lvl="1"/>
            <a:r>
              <a:rPr lang="en-US" dirty="0"/>
              <a:t>Does the privilege apply to federal proceedings? — </a:t>
            </a:r>
            <a:r>
              <a:rPr lang="en-US" u="sng" dirty="0"/>
              <a:t>No</a:t>
            </a:r>
          </a:p>
          <a:p>
            <a:pPr lvl="1"/>
            <a:endParaRPr lang="en-US" dirty="0"/>
          </a:p>
        </p:txBody>
      </p:sp>
    </p:spTree>
    <p:extLst>
      <p:ext uri="{BB962C8B-B14F-4D97-AF65-F5344CB8AC3E}">
        <p14:creationId xmlns:p14="http://schemas.microsoft.com/office/powerpoint/2010/main" val="3177345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70851" cy="838200"/>
          </a:xfrm>
        </p:spPr>
        <p:txBody>
          <a:bodyPr/>
          <a:lstStyle/>
          <a:p>
            <a:r>
              <a:rPr lang="en-US" altLang="en-US" dirty="0"/>
              <a:t>Patient Safety and Quality Improvement </a:t>
            </a:r>
            <a:br>
              <a:rPr lang="en-US" altLang="en-US" dirty="0"/>
            </a:br>
            <a:r>
              <a:rPr lang="en-US" altLang="en-US" dirty="0"/>
              <a:t>Act of 2005</a:t>
            </a:r>
            <a:endParaRPr lang="en-US" dirty="0"/>
          </a:p>
        </p:txBody>
      </p:sp>
      <p:sp>
        <p:nvSpPr>
          <p:cNvPr id="3" name="Content Placeholder 2"/>
          <p:cNvSpPr>
            <a:spLocks noGrp="1"/>
          </p:cNvSpPr>
          <p:nvPr>
            <p:ph idx="1"/>
          </p:nvPr>
        </p:nvSpPr>
        <p:spPr>
          <a:xfrm>
            <a:off x="228600" y="1295400"/>
            <a:ext cx="8617105" cy="5105400"/>
          </a:xfrm>
        </p:spPr>
        <p:txBody>
          <a:bodyPr/>
          <a:lstStyle/>
          <a:p>
            <a:r>
              <a:rPr lang="en-US" dirty="0"/>
              <a:t>Privileged Patient Safety Work Product</a:t>
            </a:r>
          </a:p>
          <a:p>
            <a:pPr lvl="1"/>
            <a:r>
              <a:rPr lang="en-US" dirty="0"/>
              <a:t>Any data, reports, records, memoranda, analyses (such as Root Cause Analyses (RCA)), or written or oral statements (or copies of any of this material) which could improve patient safety, health care quality, or health care outcomes; </a:t>
            </a:r>
          </a:p>
          <a:p>
            <a:r>
              <a:rPr lang="en-US" dirty="0"/>
              <a:t>And that:	</a:t>
            </a:r>
          </a:p>
          <a:p>
            <a:pPr lvl="1"/>
            <a:r>
              <a:rPr lang="en-US" dirty="0"/>
              <a:t>Are assembled or developed by a provider for reporting to a PSO and are reported to a Patient Safety Organization (PSO), which includes information that is documented as within a patient safety evaluation system (PSES) for reporting to a PSO, and such documentation includes the date the information entered the PSES; or</a:t>
            </a:r>
          </a:p>
          <a:p>
            <a:pPr lvl="1"/>
            <a:r>
              <a:rPr lang="en-US" dirty="0"/>
              <a:t>Are developed by a PSO for the conduct of patient safety activities; or</a:t>
            </a:r>
          </a:p>
          <a:p>
            <a:pPr lvl="1"/>
            <a:r>
              <a:rPr lang="en-US" dirty="0"/>
              <a:t>Which identify or constitute the deliberations or analysis of, or identify the fact of reporting pursuant to, a PSES.</a:t>
            </a:r>
          </a:p>
        </p:txBody>
      </p:sp>
    </p:spTree>
    <p:extLst>
      <p:ext uri="{BB962C8B-B14F-4D97-AF65-F5344CB8AC3E}">
        <p14:creationId xmlns:p14="http://schemas.microsoft.com/office/powerpoint/2010/main" val="2497813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765D918-B01B-45A4-8156-7A872F3A641F}"/>
              </a:ext>
            </a:extLst>
          </p:cNvPr>
          <p:cNvSpPr txBox="1">
            <a:spLocks/>
          </p:cNvSpPr>
          <p:nvPr/>
        </p:nvSpPr>
        <p:spPr bwMode="auto">
          <a:xfrm>
            <a:off x="381000" y="2310581"/>
            <a:ext cx="8382000" cy="3023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lnSpc>
                <a:spcPct val="90000"/>
              </a:lnSpc>
              <a:spcBef>
                <a:spcPts val="750"/>
              </a:spcBef>
              <a:buFont typeface="Arial" panose="020B0604020202020204" pitchFamily="34" charset="0"/>
              <a:buChar char="•"/>
              <a:defRPr sz="2100">
                <a:solidFill>
                  <a:schemeClr val="tx1"/>
                </a:solidFill>
                <a:latin typeface="Soleil Bk" panose="02000503000000020004" pitchFamily="50" charset="0"/>
              </a:defRPr>
            </a:lvl1pPr>
            <a:lvl2pPr marL="742950" indent="-285750" defTabSz="912813">
              <a:lnSpc>
                <a:spcPct val="90000"/>
              </a:lnSpc>
              <a:spcBef>
                <a:spcPts val="375"/>
              </a:spcBef>
              <a:buFont typeface="Arial" panose="020B0604020202020204" pitchFamily="34" charset="0"/>
              <a:buChar char="•"/>
              <a:defRPr>
                <a:solidFill>
                  <a:schemeClr val="tx1"/>
                </a:solidFill>
                <a:latin typeface="Soleil Bk" panose="02000503000000020004" pitchFamily="50" charset="0"/>
              </a:defRPr>
            </a:lvl2pPr>
            <a:lvl3pPr marL="1143000" indent="-228600" defTabSz="912813">
              <a:lnSpc>
                <a:spcPct val="90000"/>
              </a:lnSpc>
              <a:spcBef>
                <a:spcPts val="375"/>
              </a:spcBef>
              <a:buFont typeface="Arial" panose="020B0604020202020204" pitchFamily="34" charset="0"/>
              <a:buChar char="•"/>
              <a:defRPr sz="1500">
                <a:solidFill>
                  <a:schemeClr val="tx1"/>
                </a:solidFill>
                <a:latin typeface="Soleil Bk" panose="02000503000000020004" pitchFamily="50" charset="0"/>
              </a:defRPr>
            </a:lvl3pPr>
            <a:lvl4pPr marL="1600200" indent="-228600" defTabSz="912813">
              <a:lnSpc>
                <a:spcPct val="90000"/>
              </a:lnSpc>
              <a:spcBef>
                <a:spcPts val="375"/>
              </a:spcBef>
              <a:buFont typeface="Arial" panose="020B0604020202020204" pitchFamily="34" charset="0"/>
              <a:buChar char="•"/>
              <a:defRPr sz="1300">
                <a:solidFill>
                  <a:schemeClr val="tx1"/>
                </a:solidFill>
                <a:latin typeface="Soleil Bk" panose="02000503000000020004" pitchFamily="50" charset="0"/>
              </a:defRPr>
            </a:lvl4pPr>
            <a:lvl5pPr marL="2057400" indent="-228600" defTabSz="912813">
              <a:lnSpc>
                <a:spcPct val="90000"/>
              </a:lnSpc>
              <a:spcBef>
                <a:spcPts val="375"/>
              </a:spcBef>
              <a:buFont typeface="Arial" panose="020B0604020202020204" pitchFamily="34" charset="0"/>
              <a:buChar char="•"/>
              <a:defRPr sz="1300">
                <a:solidFill>
                  <a:schemeClr val="tx1"/>
                </a:solidFill>
                <a:latin typeface="Soleil Bk" panose="02000503000000020004" pitchFamily="50" charset="0"/>
              </a:defRPr>
            </a:lvl5pPr>
            <a:lvl6pPr marL="2514600" indent="-228600" defTabSz="9128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leil Bk" panose="02000503000000020004" pitchFamily="50" charset="0"/>
              </a:defRPr>
            </a:lvl6pPr>
            <a:lvl7pPr marL="2971800" indent="-228600" defTabSz="9128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leil Bk" panose="02000503000000020004" pitchFamily="50" charset="0"/>
              </a:defRPr>
            </a:lvl7pPr>
            <a:lvl8pPr marL="3429000" indent="-228600" defTabSz="9128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leil Bk" panose="02000503000000020004" pitchFamily="50" charset="0"/>
              </a:defRPr>
            </a:lvl8pPr>
            <a:lvl9pPr marL="3886200" indent="-228600" defTabSz="912813"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Soleil Bk" panose="02000503000000020004" pitchFamily="50" charset="0"/>
              </a:defRPr>
            </a:lvl9pPr>
          </a:lstStyle>
          <a:p>
            <a:pPr lvl="0" algn="ctr">
              <a:lnSpc>
                <a:spcPct val="100000"/>
              </a:lnSpc>
              <a:spcBef>
                <a:spcPct val="0"/>
              </a:spcBef>
              <a:buNone/>
            </a:pPr>
            <a:r>
              <a:rPr lang="en-US" altLang="en-US" sz="4400" b="1" dirty="0">
                <a:solidFill>
                  <a:srgbClr val="2B2E49"/>
                </a:solidFill>
                <a:latin typeface="Soleil" panose="02000503030000020004" pitchFamily="50" charset="0"/>
                <a:ea typeface="MS PGothic" panose="020B0600070205080204" pitchFamily="34" charset="-128"/>
                <a:cs typeface="Arial" panose="020B0604020202020204" pitchFamily="34" charset="0"/>
              </a:rPr>
              <a:t>Maximizing Peer Review Privilege Protections under State Laws and the Patient Safety Act</a:t>
            </a:r>
          </a:p>
        </p:txBody>
      </p:sp>
      <p:sp>
        <p:nvSpPr>
          <p:cNvPr id="8" name="Rectangle 7">
            <a:extLst>
              <a:ext uri="{FF2B5EF4-FFF2-40B4-BE49-F238E27FC236}">
                <a16:creationId xmlns:a16="http://schemas.microsoft.com/office/drawing/2014/main" id="{58DD03DC-67FF-4019-A7FE-6A902B64BC7D}"/>
              </a:ext>
            </a:extLst>
          </p:cNvPr>
          <p:cNvSpPr/>
          <p:nvPr/>
        </p:nvSpPr>
        <p:spPr>
          <a:xfrm>
            <a:off x="2143125" y="1331913"/>
            <a:ext cx="2976563" cy="62071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TextBox 9">
            <a:extLst>
              <a:ext uri="{FF2B5EF4-FFF2-40B4-BE49-F238E27FC236}">
                <a16:creationId xmlns:a16="http://schemas.microsoft.com/office/drawing/2014/main" id="{3C7038CF-726A-4C73-AF38-7FE72812631C}"/>
              </a:ext>
            </a:extLst>
          </p:cNvPr>
          <p:cNvSpPr txBox="1"/>
          <p:nvPr/>
        </p:nvSpPr>
        <p:spPr>
          <a:xfrm>
            <a:off x="2143125" y="1419225"/>
            <a:ext cx="2976563" cy="461963"/>
          </a:xfrm>
          <a:prstGeom prst="rect">
            <a:avLst/>
          </a:prstGeom>
          <a:noFill/>
        </p:spPr>
        <p:txBody>
          <a:bodyPr>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2B2E49"/>
                </a:solidFill>
                <a:effectLst/>
                <a:uLnTx/>
                <a:uFillTx/>
                <a:latin typeface="Soleil Bk" panose="02000503000000020004" pitchFamily="50" charset="0"/>
                <a:ea typeface="MS PGothic" panose="020B0600070205080204" pitchFamily="34" charset="-128"/>
                <a:cs typeface="Arial" panose="020B0604020202020204" pitchFamily="34" charset="0"/>
              </a:rPr>
              <a:t>Submit Questions</a:t>
            </a:r>
          </a:p>
        </p:txBody>
      </p:sp>
      <p:pic>
        <p:nvPicPr>
          <p:cNvPr id="214021" name="Picture 8">
            <a:extLst>
              <a:ext uri="{FF2B5EF4-FFF2-40B4-BE49-F238E27FC236}">
                <a16:creationId xmlns:a16="http://schemas.microsoft.com/office/drawing/2014/main" id="{842F0083-D954-4A78-B969-865D830747D3}"/>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130925" y="136525"/>
            <a:ext cx="2925763" cy="582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a:extLst>
              <a:ext uri="{FF2B5EF4-FFF2-40B4-BE49-F238E27FC236}">
                <a16:creationId xmlns:a16="http://schemas.microsoft.com/office/drawing/2014/main" id="{A37901AE-E3D9-4891-8249-8E85E4A5E043}"/>
              </a:ext>
            </a:extLst>
          </p:cNvPr>
          <p:cNvCxnSpPr>
            <a:cxnSpLocks/>
          </p:cNvCxnSpPr>
          <p:nvPr/>
        </p:nvCxnSpPr>
        <p:spPr>
          <a:xfrm>
            <a:off x="4948238" y="1905000"/>
            <a:ext cx="1624012" cy="141922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455025" cy="679450"/>
          </a:xfrm>
        </p:spPr>
        <p:txBody>
          <a:bodyPr/>
          <a:lstStyle/>
          <a:p>
            <a:r>
              <a:rPr lang="en-US" altLang="en-US" dirty="0"/>
              <a:t>Patient Safety Act </a:t>
            </a:r>
            <a:r>
              <a:rPr lang="en-US" sz="1600" dirty="0"/>
              <a:t>(cont'd)</a:t>
            </a:r>
          </a:p>
        </p:txBody>
      </p:sp>
      <p:sp>
        <p:nvSpPr>
          <p:cNvPr id="3" name="Content Placeholder 2"/>
          <p:cNvSpPr>
            <a:spLocks noGrp="1"/>
          </p:cNvSpPr>
          <p:nvPr>
            <p:ph idx="1"/>
          </p:nvPr>
        </p:nvSpPr>
        <p:spPr>
          <a:xfrm>
            <a:off x="251637" y="1447800"/>
            <a:ext cx="8418513" cy="4800600"/>
          </a:xfrm>
        </p:spPr>
        <p:txBody>
          <a:bodyPr/>
          <a:lstStyle/>
          <a:p>
            <a:r>
              <a:rPr lang="en-US" altLang="en-US" dirty="0"/>
              <a:t>What types of information can be considered for inclusion in the PSES for collection and reporting to the PSO if used to promote patient safety and quality?</a:t>
            </a:r>
          </a:p>
          <a:p>
            <a:pPr lvl="1"/>
            <a:r>
              <a:rPr lang="en-US" altLang="en-US" dirty="0"/>
              <a:t>Medical error or proactive risk assessments, root cause analysis</a:t>
            </a:r>
          </a:p>
          <a:p>
            <a:pPr lvl="1"/>
            <a:r>
              <a:rPr lang="en-US" altLang="en-US" dirty="0"/>
              <a:t>Risk Management — Not all activities will qualify such as claims management, but incident reports, investigation notes, interview notes, RCA notes, etc., tied to activities within the PSES can be protected</a:t>
            </a:r>
          </a:p>
          <a:p>
            <a:pPr lvl="1"/>
            <a:r>
              <a:rPr lang="en-US" altLang="en-US" dirty="0"/>
              <a:t>Outcome/Quality—may be practitioner specific</a:t>
            </a:r>
          </a:p>
          <a:p>
            <a:pPr lvl="1"/>
            <a:r>
              <a:rPr lang="en-US" altLang="en-US" dirty="0"/>
              <a:t>Peer review</a:t>
            </a:r>
          </a:p>
          <a:p>
            <a:pPr lvl="1"/>
            <a:r>
              <a:rPr lang="en-US" altLang="en-US" dirty="0"/>
              <a:t>Relevant portions of Committee minutes for activities included in the PSES relating to improving patient quality and reducing risks</a:t>
            </a:r>
          </a:p>
          <a:p>
            <a:pPr lvl="1"/>
            <a:r>
              <a:rPr lang="en-US" altLang="en-US" dirty="0"/>
              <a:t>Deliberations or analysis</a:t>
            </a:r>
          </a:p>
          <a:p>
            <a:endParaRPr lang="en-US" dirty="0"/>
          </a:p>
        </p:txBody>
      </p:sp>
    </p:spTree>
    <p:extLst>
      <p:ext uri="{BB962C8B-B14F-4D97-AF65-F5344CB8AC3E}">
        <p14:creationId xmlns:p14="http://schemas.microsoft.com/office/powerpoint/2010/main" val="8507968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455025" cy="679450"/>
          </a:xfrm>
        </p:spPr>
        <p:txBody>
          <a:bodyPr/>
          <a:lstStyle/>
          <a:p>
            <a:r>
              <a:rPr lang="en-US" altLang="en-US" dirty="0"/>
              <a:t>Patient Safety Act </a:t>
            </a:r>
            <a:r>
              <a:rPr lang="en-US" sz="1600" dirty="0"/>
              <a:t>(cont'd)</a:t>
            </a:r>
            <a:endParaRPr lang="en-US" dirty="0"/>
          </a:p>
        </p:txBody>
      </p:sp>
      <p:sp>
        <p:nvSpPr>
          <p:cNvPr id="3" name="Content Placeholder 2"/>
          <p:cNvSpPr>
            <a:spLocks noGrp="1"/>
          </p:cNvSpPr>
          <p:nvPr>
            <p:ph idx="1"/>
          </p:nvPr>
        </p:nvSpPr>
        <p:spPr>
          <a:xfrm>
            <a:off x="381000" y="1447800"/>
            <a:ext cx="8418513" cy="4621212"/>
          </a:xfrm>
        </p:spPr>
        <p:txBody>
          <a:bodyPr/>
          <a:lstStyle/>
          <a:p>
            <a:r>
              <a:rPr lang="en-US" altLang="en-US" dirty="0"/>
              <a:t>What is not PSWP?</a:t>
            </a:r>
          </a:p>
          <a:p>
            <a:pPr lvl="1"/>
            <a:r>
              <a:rPr lang="en-US" altLang="en-US" dirty="0"/>
              <a:t>Patient's medical record, billing and discharge information, or any other original patient or provider information</a:t>
            </a:r>
          </a:p>
          <a:p>
            <a:pPr lvl="1"/>
            <a:r>
              <a:rPr lang="en-US" altLang="en-US" dirty="0"/>
              <a:t>Information that is collected, maintained, or developed separately, or exists separately, from a PSES. Such separate information or a copy thereof reported to a PSO shall not by reason of its reporting be considered PSWP</a:t>
            </a:r>
          </a:p>
          <a:p>
            <a:pPr lvl="1"/>
            <a:r>
              <a:rPr lang="en-US" altLang="en-US" dirty="0"/>
              <a:t>PSWP assembled or developed by a provider for reporting to a PSO but removed from a PSES is no longer considered PSWP if:</a:t>
            </a:r>
          </a:p>
          <a:p>
            <a:pPr lvl="2"/>
            <a:r>
              <a:rPr lang="en-US" altLang="en-US" dirty="0"/>
              <a:t>Information has not yet been reported to a PSO; and</a:t>
            </a:r>
          </a:p>
          <a:p>
            <a:pPr lvl="2"/>
            <a:r>
              <a:rPr lang="en-US" altLang="en-US" dirty="0"/>
              <a:t>Provider documents the act and date of removal of such information from the PSES</a:t>
            </a:r>
          </a:p>
        </p:txBody>
      </p:sp>
    </p:spTree>
    <p:extLst>
      <p:ext uri="{BB962C8B-B14F-4D97-AF65-F5344CB8AC3E}">
        <p14:creationId xmlns:p14="http://schemas.microsoft.com/office/powerpoint/2010/main" val="3401075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680" y="457200"/>
            <a:ext cx="8455025" cy="679450"/>
          </a:xfrm>
        </p:spPr>
        <p:txBody>
          <a:bodyPr/>
          <a:lstStyle/>
          <a:p>
            <a:r>
              <a:rPr lang="en-US" altLang="en-US" dirty="0"/>
              <a:t>Patient Safety Act </a:t>
            </a:r>
            <a:r>
              <a:rPr lang="en-US" sz="1600" dirty="0"/>
              <a:t>(cont'd)</a:t>
            </a:r>
            <a:endParaRPr lang="en-US" dirty="0"/>
          </a:p>
        </p:txBody>
      </p:sp>
      <p:sp>
        <p:nvSpPr>
          <p:cNvPr id="3" name="Content Placeholder 2"/>
          <p:cNvSpPr>
            <a:spLocks noGrp="1"/>
          </p:cNvSpPr>
          <p:nvPr>
            <p:ph idx="1"/>
          </p:nvPr>
        </p:nvSpPr>
        <p:spPr>
          <a:xfrm>
            <a:off x="390680" y="1447800"/>
            <a:ext cx="8418513" cy="5029200"/>
          </a:xfrm>
        </p:spPr>
        <p:txBody>
          <a:bodyPr/>
          <a:lstStyle/>
          <a:p>
            <a:pPr lvl="1"/>
            <a:r>
              <a:rPr lang="en-US" altLang="en-US" dirty="0">
                <a:solidFill>
                  <a:srgbClr val="000000"/>
                </a:solidFill>
              </a:rPr>
              <a:t>Reports that are the subject of mandatory state or federal reporting or which may be collected and maintained pursuant to state or federal laws be treated as PSWP</a:t>
            </a:r>
          </a:p>
          <a:p>
            <a:pPr lvl="2"/>
            <a:r>
              <a:rPr lang="en-US" altLang="en-US" dirty="0">
                <a:solidFill>
                  <a:srgbClr val="000000"/>
                </a:solidFill>
              </a:rPr>
              <a:t>Michigan does not have mandated adverse event reporting requirements but federal requirements apply</a:t>
            </a:r>
          </a:p>
          <a:p>
            <a:pPr marL="0" eaLnBrk="1" hangingPunct="1">
              <a:spcBef>
                <a:spcPts val="0"/>
              </a:spcBef>
            </a:pPr>
            <a:r>
              <a:rPr lang="en-US" altLang="en-US" sz="1800" dirty="0"/>
              <a:t>What entities are covered under the Act?</a:t>
            </a:r>
          </a:p>
          <a:p>
            <a:pPr lvl="1" eaLnBrk="1" hangingPunct="1">
              <a:spcBef>
                <a:spcPts val="600"/>
              </a:spcBef>
              <a:spcAft>
                <a:spcPts val="300"/>
              </a:spcAft>
            </a:pPr>
            <a:r>
              <a:rPr lang="en-US" altLang="en-US" sz="1800" dirty="0"/>
              <a:t>All entities or individuals licensed under state law to provide health care services or which the state otherwise permits to provide such services, i.e., hospitals, SNFs, physicians, physician groups, labs, pharmacies, home health agencies, etc.</a:t>
            </a:r>
            <a:endParaRPr lang="en-US" altLang="en-US" sz="1800" u="sng" dirty="0"/>
          </a:p>
          <a:p>
            <a:pPr lvl="1" eaLnBrk="1" hangingPunct="1">
              <a:spcBef>
                <a:spcPts val="600"/>
              </a:spcBef>
              <a:spcAft>
                <a:spcPts val="300"/>
              </a:spcAft>
            </a:pPr>
            <a:r>
              <a:rPr lang="en-US" altLang="en-US" sz="1800" dirty="0"/>
              <a:t>A non-licensed corporate entity that owns, controls, manages or has veto authority over a licensed provider is considered a provider.</a:t>
            </a:r>
          </a:p>
          <a:p>
            <a:endParaRPr lang="en-US" sz="1800" dirty="0"/>
          </a:p>
        </p:txBody>
      </p:sp>
    </p:spTree>
    <p:extLst>
      <p:ext uri="{BB962C8B-B14F-4D97-AF65-F5344CB8AC3E}">
        <p14:creationId xmlns:p14="http://schemas.microsoft.com/office/powerpoint/2010/main" val="31692660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029" y="325246"/>
            <a:ext cx="8455025" cy="978030"/>
          </a:xfrm>
        </p:spPr>
        <p:txBody>
          <a:bodyPr/>
          <a:lstStyle/>
          <a:p>
            <a:r>
              <a:rPr lang="en-US" dirty="0"/>
              <a:t>Complete view of an operational CIN</a:t>
            </a:r>
          </a:p>
        </p:txBody>
      </p:sp>
      <p:sp>
        <p:nvSpPr>
          <p:cNvPr id="68" name="Rectangle 67"/>
          <p:cNvSpPr/>
          <p:nvPr/>
        </p:nvSpPr>
        <p:spPr>
          <a:xfrm>
            <a:off x="3932155" y="1408469"/>
            <a:ext cx="854144" cy="346224"/>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CIN</a:t>
            </a:r>
          </a:p>
        </p:txBody>
      </p:sp>
      <p:sp>
        <p:nvSpPr>
          <p:cNvPr id="69" name="Rectangle 68"/>
          <p:cNvSpPr/>
          <p:nvPr/>
        </p:nvSpPr>
        <p:spPr>
          <a:xfrm>
            <a:off x="4040767"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CMO</a:t>
            </a:r>
          </a:p>
        </p:txBody>
      </p:sp>
      <p:sp>
        <p:nvSpPr>
          <p:cNvPr id="70" name="Rectangle 69"/>
          <p:cNvSpPr/>
          <p:nvPr/>
        </p:nvSpPr>
        <p:spPr>
          <a:xfrm>
            <a:off x="3320774"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CFO</a:t>
            </a:r>
          </a:p>
        </p:txBody>
      </p:sp>
      <p:sp>
        <p:nvSpPr>
          <p:cNvPr id="71" name="Rectangle 70"/>
          <p:cNvSpPr/>
          <p:nvPr/>
        </p:nvSpPr>
        <p:spPr>
          <a:xfrm>
            <a:off x="4760948"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CNO</a:t>
            </a:r>
          </a:p>
        </p:txBody>
      </p:sp>
      <p:sp>
        <p:nvSpPr>
          <p:cNvPr id="72" name="Rectangle 71"/>
          <p:cNvSpPr/>
          <p:nvPr/>
        </p:nvSpPr>
        <p:spPr>
          <a:xfrm>
            <a:off x="2579053"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COO</a:t>
            </a:r>
          </a:p>
        </p:txBody>
      </p:sp>
      <p:sp>
        <p:nvSpPr>
          <p:cNvPr id="73" name="Rectangle 72"/>
          <p:cNvSpPr/>
          <p:nvPr/>
        </p:nvSpPr>
        <p:spPr>
          <a:xfrm>
            <a:off x="5495302" y="1958810"/>
            <a:ext cx="625826" cy="296686"/>
          </a:xfrm>
          <a:prstGeom prst="rect">
            <a:avLst/>
          </a:prstGeom>
          <a:solidFill>
            <a:schemeClr val="accent5">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COO</a:t>
            </a:r>
          </a:p>
        </p:txBody>
      </p:sp>
      <p:cxnSp>
        <p:nvCxnSpPr>
          <p:cNvPr id="74" name="Elbow Connector 73"/>
          <p:cNvCxnSpPr>
            <a:stCxn id="72" idx="0"/>
            <a:endCxn id="73" idx="0"/>
          </p:cNvCxnSpPr>
          <p:nvPr/>
        </p:nvCxnSpPr>
        <p:spPr>
          <a:xfrm rot="5400000" flipH="1" flipV="1">
            <a:off x="4350090" y="500686"/>
            <a:ext cx="12190" cy="2916249"/>
          </a:xfrm>
          <a:prstGeom prst="bentConnector3">
            <a:avLst>
              <a:gd name="adj1" fmla="val 1004882"/>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a:stCxn id="68" idx="2"/>
            <a:endCxn id="69" idx="0"/>
          </p:cNvCxnSpPr>
          <p:nvPr/>
        </p:nvCxnSpPr>
        <p:spPr>
          <a:xfrm flipH="1">
            <a:off x="4353680" y="1754693"/>
            <a:ext cx="5547" cy="204117"/>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a:endCxn id="71" idx="0"/>
          </p:cNvCxnSpPr>
          <p:nvPr/>
        </p:nvCxnSpPr>
        <p:spPr>
          <a:xfrm>
            <a:off x="5073861" y="1843150"/>
            <a:ext cx="0" cy="115660"/>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a:endCxn id="70" idx="0"/>
          </p:cNvCxnSpPr>
          <p:nvPr/>
        </p:nvCxnSpPr>
        <p:spPr>
          <a:xfrm>
            <a:off x="3633687" y="1843150"/>
            <a:ext cx="0" cy="115660"/>
          </a:xfrm>
          <a:prstGeom prst="line">
            <a:avLst/>
          </a:prstGeom>
          <a:ln w="28575">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sp>
        <p:nvSpPr>
          <p:cNvPr id="78" name="Rectangle 77"/>
          <p:cNvSpPr/>
          <p:nvPr/>
        </p:nvSpPr>
        <p:spPr>
          <a:xfrm>
            <a:off x="1396631" y="3927000"/>
            <a:ext cx="5893362" cy="70000"/>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 name="Rectangle 78"/>
          <p:cNvSpPr/>
          <p:nvPr/>
        </p:nvSpPr>
        <p:spPr>
          <a:xfrm rot="394586">
            <a:off x="1285874" y="4198235"/>
            <a:ext cx="2919358"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 name="Rectangle 79"/>
          <p:cNvSpPr/>
          <p:nvPr/>
        </p:nvSpPr>
        <p:spPr>
          <a:xfrm rot="394247">
            <a:off x="1935171" y="4169970"/>
            <a:ext cx="2294430"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Rectangle 80"/>
          <p:cNvSpPr/>
          <p:nvPr/>
        </p:nvSpPr>
        <p:spPr>
          <a:xfrm rot="11455356" flipV="1">
            <a:off x="2518856" y="4149351"/>
            <a:ext cx="1731744"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 name="Rectangle 81"/>
          <p:cNvSpPr/>
          <p:nvPr/>
        </p:nvSpPr>
        <p:spPr>
          <a:xfrm rot="11796764" flipV="1">
            <a:off x="3223614" y="4157195"/>
            <a:ext cx="1013104"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 name="Rectangle 82"/>
          <p:cNvSpPr/>
          <p:nvPr/>
        </p:nvSpPr>
        <p:spPr>
          <a:xfrm rot="12332543" flipV="1">
            <a:off x="3816004" y="4138907"/>
            <a:ext cx="474115"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4" name="Rectangle 83"/>
          <p:cNvSpPr/>
          <p:nvPr/>
        </p:nvSpPr>
        <p:spPr>
          <a:xfrm rot="21080869" flipH="1">
            <a:off x="4423568" y="4260658"/>
            <a:ext cx="2919358"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 name="Rectangle 84"/>
          <p:cNvSpPr/>
          <p:nvPr/>
        </p:nvSpPr>
        <p:spPr>
          <a:xfrm rot="20990198" flipH="1">
            <a:off x="4478949" y="4202205"/>
            <a:ext cx="2294430"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 name="Rectangle 85"/>
          <p:cNvSpPr/>
          <p:nvPr/>
        </p:nvSpPr>
        <p:spPr>
          <a:xfrm rot="10144644" flipH="1" flipV="1">
            <a:off x="4369142" y="4194872"/>
            <a:ext cx="1731744"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 name="Rectangle 86"/>
          <p:cNvSpPr/>
          <p:nvPr/>
        </p:nvSpPr>
        <p:spPr>
          <a:xfrm rot="9803236" flipH="1" flipV="1">
            <a:off x="4430768" y="4187745"/>
            <a:ext cx="1013104"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 name="Rectangle 87"/>
          <p:cNvSpPr/>
          <p:nvPr/>
        </p:nvSpPr>
        <p:spPr>
          <a:xfrm rot="8338273" flipH="1" flipV="1">
            <a:off x="4300302" y="4181427"/>
            <a:ext cx="474115"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Rectangle 88"/>
          <p:cNvSpPr/>
          <p:nvPr/>
        </p:nvSpPr>
        <p:spPr>
          <a:xfrm rot="16200000">
            <a:off x="1154631" y="3711485"/>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 name="Rectangle 89"/>
          <p:cNvSpPr/>
          <p:nvPr/>
        </p:nvSpPr>
        <p:spPr>
          <a:xfrm rot="16200000">
            <a:off x="1781945" y="3711486"/>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Rectangle 90"/>
          <p:cNvSpPr/>
          <p:nvPr/>
        </p:nvSpPr>
        <p:spPr>
          <a:xfrm rot="16200000">
            <a:off x="2435933" y="3711487"/>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2" name="Rectangle 91"/>
          <p:cNvSpPr/>
          <p:nvPr/>
        </p:nvSpPr>
        <p:spPr>
          <a:xfrm rot="16200000">
            <a:off x="3095556" y="3711487"/>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Rectangle 92"/>
          <p:cNvSpPr/>
          <p:nvPr/>
        </p:nvSpPr>
        <p:spPr>
          <a:xfrm rot="16200000">
            <a:off x="3789048" y="3731045"/>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4" name="Rectangle 93"/>
          <p:cNvSpPr/>
          <p:nvPr/>
        </p:nvSpPr>
        <p:spPr>
          <a:xfrm rot="16200000">
            <a:off x="4555302" y="3788665"/>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5" name="Rectangle 94"/>
          <p:cNvSpPr/>
          <p:nvPr/>
        </p:nvSpPr>
        <p:spPr>
          <a:xfrm rot="16200000">
            <a:off x="5344381" y="3711487"/>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6" name="Rectangle 95"/>
          <p:cNvSpPr/>
          <p:nvPr/>
        </p:nvSpPr>
        <p:spPr>
          <a:xfrm rot="16200000">
            <a:off x="5982792" y="3699470"/>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7" name="Rectangle 96"/>
          <p:cNvSpPr/>
          <p:nvPr/>
        </p:nvSpPr>
        <p:spPr>
          <a:xfrm rot="16200000">
            <a:off x="6620915" y="3711485"/>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8" name="Rectangle 97"/>
          <p:cNvSpPr/>
          <p:nvPr/>
        </p:nvSpPr>
        <p:spPr>
          <a:xfrm rot="16200000">
            <a:off x="7250966" y="3706300"/>
            <a:ext cx="232786" cy="43884"/>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9" name="Oval 98"/>
          <p:cNvSpPr/>
          <p:nvPr/>
        </p:nvSpPr>
        <p:spPr>
          <a:xfrm>
            <a:off x="1138167"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0" name="Oval 99"/>
          <p:cNvSpPr/>
          <p:nvPr/>
        </p:nvSpPr>
        <p:spPr>
          <a:xfrm>
            <a:off x="1773559"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Oval 100"/>
          <p:cNvSpPr/>
          <p:nvPr/>
        </p:nvSpPr>
        <p:spPr>
          <a:xfrm>
            <a:off x="2408952"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 name="Oval 101"/>
          <p:cNvSpPr/>
          <p:nvPr/>
        </p:nvSpPr>
        <p:spPr>
          <a:xfrm>
            <a:off x="3075646"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Oval 102"/>
          <p:cNvSpPr/>
          <p:nvPr/>
        </p:nvSpPr>
        <p:spPr>
          <a:xfrm>
            <a:off x="3768005"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Oval 103"/>
          <p:cNvSpPr/>
          <p:nvPr/>
        </p:nvSpPr>
        <p:spPr>
          <a:xfrm>
            <a:off x="4537360"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5" name="Oval 104"/>
          <p:cNvSpPr/>
          <p:nvPr/>
        </p:nvSpPr>
        <p:spPr>
          <a:xfrm>
            <a:off x="5323523"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Oval 105"/>
          <p:cNvSpPr/>
          <p:nvPr/>
        </p:nvSpPr>
        <p:spPr>
          <a:xfrm>
            <a:off x="5964302"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 name="Oval 106"/>
          <p:cNvSpPr/>
          <p:nvPr/>
        </p:nvSpPr>
        <p:spPr>
          <a:xfrm>
            <a:off x="6605079"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 name="Oval 107"/>
          <p:cNvSpPr/>
          <p:nvPr/>
        </p:nvSpPr>
        <p:spPr>
          <a:xfrm>
            <a:off x="7235086" y="3830971"/>
            <a:ext cx="258464" cy="258464"/>
          </a:xfrm>
          <a:prstGeom prst="ellipse">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9" name="Picture 5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696" y="2786053"/>
            <a:ext cx="6788980" cy="1001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 name="Rectangle 109"/>
          <p:cNvSpPr/>
          <p:nvPr/>
        </p:nvSpPr>
        <p:spPr>
          <a:xfrm rot="16200000">
            <a:off x="4331404" y="4697175"/>
            <a:ext cx="232786" cy="96585"/>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1" name="Picture 51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550" y="4788415"/>
            <a:ext cx="992195" cy="992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 name="Picture 51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1680" y="4141218"/>
            <a:ext cx="995642" cy="604252"/>
          </a:xfrm>
          <a:prstGeom prst="rect">
            <a:avLst/>
          </a:prstGeom>
          <a:noFill/>
          <a:ln>
            <a:noFill/>
          </a:ln>
          <a:effectLst>
            <a:outerShdw blurRad="101600" dist="38100" dir="2100000" algn="ctr" rotWithShape="0">
              <a:schemeClr val="tx1">
                <a:alpha val="4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3" name="Rectangle 112"/>
          <p:cNvSpPr/>
          <p:nvPr/>
        </p:nvSpPr>
        <p:spPr>
          <a:xfrm>
            <a:off x="3058547" y="6263705"/>
            <a:ext cx="2888657" cy="166224"/>
          </a:xfrm>
          <a:prstGeom prst="rect">
            <a:avLst/>
          </a:prstGeom>
          <a:solidFill>
            <a:schemeClr val="bg1">
              <a:lumMod val="50000"/>
            </a:schemeClr>
          </a:solidFill>
          <a:ln>
            <a:noFill/>
          </a:ln>
          <a:effectLst>
            <a:outerShdw blurRad="40000" dist="23000" dir="5400000" rotWithShape="0">
              <a:srgbClr val="000000">
                <a:alpha val="35000"/>
              </a:srgbClr>
            </a:outerShdw>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4" name="Down Arrow 113"/>
          <p:cNvSpPr/>
          <p:nvPr/>
        </p:nvSpPr>
        <p:spPr>
          <a:xfrm flipV="1">
            <a:off x="4262742" y="5656409"/>
            <a:ext cx="363801" cy="709885"/>
          </a:xfrm>
          <a:prstGeom prst="downArrow">
            <a:avLst/>
          </a:prstGeom>
          <a:solidFill>
            <a:schemeClr val="bg1">
              <a:lumMod val="50000"/>
            </a:schemeClr>
          </a:solidFill>
          <a:ln>
            <a:noFill/>
          </a:ln>
          <a:effectLst>
            <a:softEdge rad="317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5" name="Oval 114"/>
          <p:cNvSpPr/>
          <p:nvPr/>
        </p:nvSpPr>
        <p:spPr>
          <a:xfrm>
            <a:off x="2898060"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6" name="Oval 115"/>
          <p:cNvSpPr/>
          <p:nvPr/>
        </p:nvSpPr>
        <p:spPr>
          <a:xfrm>
            <a:off x="3431143"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7" name="Oval 116"/>
          <p:cNvSpPr/>
          <p:nvPr/>
        </p:nvSpPr>
        <p:spPr>
          <a:xfrm>
            <a:off x="4004276"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8" name="Oval 117"/>
          <p:cNvSpPr/>
          <p:nvPr/>
        </p:nvSpPr>
        <p:spPr>
          <a:xfrm>
            <a:off x="4626542"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9" name="Oval 118"/>
          <p:cNvSpPr/>
          <p:nvPr/>
        </p:nvSpPr>
        <p:spPr>
          <a:xfrm>
            <a:off x="5235013"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0" name="Oval 119"/>
          <p:cNvSpPr/>
          <p:nvPr/>
        </p:nvSpPr>
        <p:spPr>
          <a:xfrm>
            <a:off x="5835071" y="6188564"/>
            <a:ext cx="258464" cy="258464"/>
          </a:xfrm>
          <a:prstGeom prst="ellipse">
            <a:avLst/>
          </a:prstGeom>
          <a:gradFill flip="none" rotWithShape="1">
            <a:gsLst>
              <a:gs pos="0">
                <a:srgbClr val="1D202F">
                  <a:tint val="66000"/>
                  <a:satMod val="160000"/>
                </a:srgbClr>
              </a:gs>
              <a:gs pos="50000">
                <a:srgbClr val="1D202F">
                  <a:tint val="44500"/>
                  <a:satMod val="160000"/>
                </a:srgbClr>
              </a:gs>
              <a:gs pos="100000">
                <a:srgbClr val="1D202F">
                  <a:tint val="23500"/>
                  <a:satMod val="160000"/>
                </a:srgbClr>
              </a:gs>
            </a:gsLst>
            <a:lin ang="2700000" scaled="1"/>
            <a:tileRect/>
          </a:gra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1" name="TextBox 120"/>
          <p:cNvSpPr txBox="1"/>
          <p:nvPr/>
        </p:nvSpPr>
        <p:spPr>
          <a:xfrm>
            <a:off x="3726899" y="5915937"/>
            <a:ext cx="1432934" cy="339738"/>
          </a:xfrm>
          <a:prstGeom prst="rect">
            <a:avLst/>
          </a:prstGeom>
          <a:noFill/>
        </p:spPr>
        <p:txBody>
          <a:bodyPr wrap="none" rtlCol="0">
            <a:spAutoFit/>
          </a:bodyPr>
          <a:lstStyle/>
          <a:p>
            <a:pPr algn="ctr"/>
            <a:r>
              <a:rPr lang="en-US" sz="1700" b="1" dirty="0"/>
              <a:t>Payer Partners</a:t>
            </a:r>
          </a:p>
        </p:txBody>
      </p:sp>
      <p:sp>
        <p:nvSpPr>
          <p:cNvPr id="122" name="TextBox 121"/>
          <p:cNvSpPr txBox="1"/>
          <p:nvPr/>
        </p:nvSpPr>
        <p:spPr>
          <a:xfrm rot="19515787">
            <a:off x="1122606" y="2929440"/>
            <a:ext cx="701941" cy="280654"/>
          </a:xfrm>
          <a:prstGeom prst="rect">
            <a:avLst/>
          </a:prstGeom>
          <a:noFill/>
        </p:spPr>
        <p:txBody>
          <a:bodyPr wrap="none" rtlCol="0">
            <a:spAutoFit/>
          </a:bodyPr>
          <a:lstStyle/>
          <a:p>
            <a:r>
              <a:rPr lang="en-US" sz="1300" b="1" dirty="0"/>
              <a:t>Hospice</a:t>
            </a:r>
          </a:p>
        </p:txBody>
      </p:sp>
      <p:sp>
        <p:nvSpPr>
          <p:cNvPr id="123" name="TextBox 122"/>
          <p:cNvSpPr txBox="1"/>
          <p:nvPr/>
        </p:nvSpPr>
        <p:spPr>
          <a:xfrm rot="19515787">
            <a:off x="1645133" y="2803079"/>
            <a:ext cx="1197148" cy="280654"/>
          </a:xfrm>
          <a:prstGeom prst="rect">
            <a:avLst/>
          </a:prstGeom>
          <a:noFill/>
        </p:spPr>
        <p:txBody>
          <a:bodyPr wrap="none" rtlCol="0">
            <a:spAutoFit/>
          </a:bodyPr>
          <a:lstStyle/>
          <a:p>
            <a:r>
              <a:rPr lang="en-US" sz="1300" b="1" dirty="0"/>
              <a:t>Long Term Care</a:t>
            </a:r>
          </a:p>
        </p:txBody>
      </p:sp>
      <p:sp>
        <p:nvSpPr>
          <p:cNvPr id="124" name="TextBox 123"/>
          <p:cNvSpPr txBox="1"/>
          <p:nvPr/>
        </p:nvSpPr>
        <p:spPr>
          <a:xfrm rot="19515787">
            <a:off x="2248969" y="2895240"/>
            <a:ext cx="910953" cy="280654"/>
          </a:xfrm>
          <a:prstGeom prst="rect">
            <a:avLst/>
          </a:prstGeom>
          <a:noFill/>
        </p:spPr>
        <p:txBody>
          <a:bodyPr wrap="none" rtlCol="0">
            <a:spAutoFit/>
          </a:bodyPr>
          <a:lstStyle/>
          <a:p>
            <a:r>
              <a:rPr lang="en-US" sz="1300" b="1" dirty="0"/>
              <a:t>Home Care</a:t>
            </a:r>
          </a:p>
        </p:txBody>
      </p:sp>
      <p:sp>
        <p:nvSpPr>
          <p:cNvPr id="125" name="TextBox 124"/>
          <p:cNvSpPr txBox="1"/>
          <p:nvPr/>
        </p:nvSpPr>
        <p:spPr>
          <a:xfrm rot="19515787">
            <a:off x="2710364" y="2841817"/>
            <a:ext cx="1218504" cy="280654"/>
          </a:xfrm>
          <a:prstGeom prst="rect">
            <a:avLst/>
          </a:prstGeom>
          <a:noFill/>
        </p:spPr>
        <p:txBody>
          <a:bodyPr wrap="none" rtlCol="0">
            <a:spAutoFit/>
          </a:bodyPr>
          <a:lstStyle/>
          <a:p>
            <a:r>
              <a:rPr lang="en-US" sz="1300" b="1" dirty="0"/>
              <a:t>Post Acute Care</a:t>
            </a:r>
          </a:p>
        </p:txBody>
      </p:sp>
      <p:sp>
        <p:nvSpPr>
          <p:cNvPr id="126" name="TextBox 125"/>
          <p:cNvSpPr txBox="1"/>
          <p:nvPr/>
        </p:nvSpPr>
        <p:spPr>
          <a:xfrm rot="19515787">
            <a:off x="3890213" y="2500139"/>
            <a:ext cx="888120" cy="280654"/>
          </a:xfrm>
          <a:prstGeom prst="rect">
            <a:avLst/>
          </a:prstGeom>
          <a:noFill/>
        </p:spPr>
        <p:txBody>
          <a:bodyPr wrap="none" rtlCol="0">
            <a:spAutoFit/>
          </a:bodyPr>
          <a:lstStyle/>
          <a:p>
            <a:r>
              <a:rPr lang="en-US" sz="1300" b="1" dirty="0"/>
              <a:t>Hospital(s)</a:t>
            </a:r>
          </a:p>
        </p:txBody>
      </p:sp>
      <p:sp>
        <p:nvSpPr>
          <p:cNvPr id="127" name="TextBox 126"/>
          <p:cNvSpPr txBox="1"/>
          <p:nvPr/>
        </p:nvSpPr>
        <p:spPr>
          <a:xfrm rot="19515787">
            <a:off x="4645088" y="2537482"/>
            <a:ext cx="1036264" cy="472680"/>
          </a:xfrm>
          <a:prstGeom prst="rect">
            <a:avLst/>
          </a:prstGeom>
          <a:noFill/>
        </p:spPr>
        <p:txBody>
          <a:bodyPr wrap="none" rtlCol="0">
            <a:spAutoFit/>
          </a:bodyPr>
          <a:lstStyle/>
          <a:p>
            <a:r>
              <a:rPr lang="en-US" sz="1300" b="1" dirty="0"/>
              <a:t>Primary Care</a:t>
            </a:r>
          </a:p>
          <a:p>
            <a:r>
              <a:rPr lang="en-US" sz="1300" b="1" dirty="0"/>
              <a:t>Physicians</a:t>
            </a:r>
          </a:p>
        </p:txBody>
      </p:sp>
      <p:sp>
        <p:nvSpPr>
          <p:cNvPr id="128" name="TextBox 127"/>
          <p:cNvSpPr txBox="1"/>
          <p:nvPr/>
        </p:nvSpPr>
        <p:spPr>
          <a:xfrm rot="19515787">
            <a:off x="5253437" y="2891522"/>
            <a:ext cx="864794" cy="280654"/>
          </a:xfrm>
          <a:prstGeom prst="rect">
            <a:avLst/>
          </a:prstGeom>
          <a:noFill/>
        </p:spPr>
        <p:txBody>
          <a:bodyPr wrap="none" rtlCol="0">
            <a:spAutoFit/>
          </a:bodyPr>
          <a:lstStyle/>
          <a:p>
            <a:r>
              <a:rPr lang="en-US" sz="1300" b="1" dirty="0"/>
              <a:t>Specialists</a:t>
            </a:r>
          </a:p>
        </p:txBody>
      </p:sp>
      <p:sp>
        <p:nvSpPr>
          <p:cNvPr id="129" name="TextBox 128"/>
          <p:cNvSpPr txBox="1"/>
          <p:nvPr/>
        </p:nvSpPr>
        <p:spPr>
          <a:xfrm rot="19515787">
            <a:off x="5860425" y="2725606"/>
            <a:ext cx="1421362" cy="280654"/>
          </a:xfrm>
          <a:prstGeom prst="rect">
            <a:avLst/>
          </a:prstGeom>
          <a:noFill/>
        </p:spPr>
        <p:txBody>
          <a:bodyPr wrap="none" rtlCol="0">
            <a:spAutoFit/>
          </a:bodyPr>
          <a:lstStyle/>
          <a:p>
            <a:r>
              <a:rPr lang="en-US" sz="1300" b="1" dirty="0"/>
              <a:t>Ancillary Providers</a:t>
            </a:r>
          </a:p>
        </p:txBody>
      </p:sp>
      <p:sp>
        <p:nvSpPr>
          <p:cNvPr id="130" name="TextBox 129"/>
          <p:cNvSpPr txBox="1"/>
          <p:nvPr/>
        </p:nvSpPr>
        <p:spPr>
          <a:xfrm rot="19515787">
            <a:off x="6458909" y="2650129"/>
            <a:ext cx="1684967" cy="280654"/>
          </a:xfrm>
          <a:prstGeom prst="rect">
            <a:avLst/>
          </a:prstGeom>
          <a:noFill/>
        </p:spPr>
        <p:txBody>
          <a:bodyPr wrap="none" rtlCol="0">
            <a:spAutoFit/>
          </a:bodyPr>
          <a:lstStyle/>
          <a:p>
            <a:r>
              <a:rPr lang="en-US" sz="1300" b="1" dirty="0"/>
              <a:t>Public Health Agencies</a:t>
            </a:r>
          </a:p>
        </p:txBody>
      </p:sp>
      <p:sp>
        <p:nvSpPr>
          <p:cNvPr id="131" name="TextBox 130"/>
          <p:cNvSpPr txBox="1"/>
          <p:nvPr/>
        </p:nvSpPr>
        <p:spPr>
          <a:xfrm rot="19515787">
            <a:off x="7244925" y="2949630"/>
            <a:ext cx="471141" cy="280654"/>
          </a:xfrm>
          <a:prstGeom prst="rect">
            <a:avLst/>
          </a:prstGeom>
          <a:noFill/>
        </p:spPr>
        <p:txBody>
          <a:bodyPr wrap="none" rtlCol="0">
            <a:spAutoFit/>
          </a:bodyPr>
          <a:lstStyle/>
          <a:p>
            <a:r>
              <a:rPr lang="en-US" sz="1300" b="1" dirty="0"/>
              <a:t>PHO</a:t>
            </a:r>
          </a:p>
        </p:txBody>
      </p:sp>
    </p:spTree>
    <p:extLst>
      <p:ext uri="{BB962C8B-B14F-4D97-AF65-F5344CB8AC3E}">
        <p14:creationId xmlns:p14="http://schemas.microsoft.com/office/powerpoint/2010/main" val="37761219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455025" cy="679450"/>
          </a:xfrm>
        </p:spPr>
        <p:txBody>
          <a:bodyPr/>
          <a:lstStyle/>
          <a:p>
            <a:r>
              <a:rPr lang="en-US" dirty="0"/>
              <a:t>Patient Safety Act Analysis</a:t>
            </a:r>
          </a:p>
        </p:txBody>
      </p:sp>
      <p:sp>
        <p:nvSpPr>
          <p:cNvPr id="3" name="Content Placeholder 2"/>
          <p:cNvSpPr>
            <a:spLocks noGrp="1"/>
          </p:cNvSpPr>
          <p:nvPr>
            <p:ph idx="1"/>
          </p:nvPr>
        </p:nvSpPr>
        <p:spPr>
          <a:xfrm>
            <a:off x="381000" y="1447800"/>
            <a:ext cx="8418513" cy="4267200"/>
          </a:xfrm>
        </p:spPr>
        <p:txBody>
          <a:bodyPr/>
          <a:lstStyle/>
          <a:p>
            <a:r>
              <a:rPr lang="en-US" dirty="0"/>
              <a:t>Analysis</a:t>
            </a:r>
          </a:p>
          <a:p>
            <a:pPr lvl="1"/>
            <a:r>
              <a:rPr lang="en-US" dirty="0"/>
              <a:t>Do the privilege protections apply to the requested documents?</a:t>
            </a:r>
          </a:p>
          <a:p>
            <a:pPr lvl="2"/>
            <a:r>
              <a:rPr lang="en-US" dirty="0"/>
              <a:t>Medical records — </a:t>
            </a:r>
            <a:r>
              <a:rPr lang="en-US" u="sng" dirty="0"/>
              <a:t>No</a:t>
            </a:r>
          </a:p>
          <a:p>
            <a:pPr lvl="2"/>
            <a:r>
              <a:rPr lang="en-US" dirty="0"/>
              <a:t>PSES policies and procedures — </a:t>
            </a:r>
            <a:r>
              <a:rPr lang="en-US" u="sng" dirty="0"/>
              <a:t>No</a:t>
            </a:r>
          </a:p>
          <a:p>
            <a:pPr lvl="2"/>
            <a:r>
              <a:rPr lang="en-US" dirty="0"/>
              <a:t>Records that must be reported to a state or federal governmental entity? — </a:t>
            </a:r>
            <a:r>
              <a:rPr lang="en-US" u="sng" dirty="0"/>
              <a:t>No</a:t>
            </a:r>
          </a:p>
          <a:p>
            <a:pPr lvl="2"/>
            <a:r>
              <a:rPr lang="en-US" dirty="0">
                <a:solidFill>
                  <a:srgbClr val="000000"/>
                </a:solidFill>
              </a:rPr>
              <a:t>Committee reports, analysis, etc.</a:t>
            </a:r>
          </a:p>
          <a:p>
            <a:pPr lvl="3"/>
            <a:r>
              <a:rPr lang="en-US" u="sng" dirty="0">
                <a:solidFill>
                  <a:srgbClr val="000000"/>
                </a:solidFill>
              </a:rPr>
              <a:t>Yes</a:t>
            </a:r>
            <a:r>
              <a:rPr lang="en-US" dirty="0">
                <a:solidFill>
                  <a:srgbClr val="000000"/>
                </a:solidFill>
              </a:rPr>
              <a:t>, if collected and identified in a system-wide PSES or in the PSES of a provider which has collected the PSWP for reporting to a PSO and is reported or if it constitutes deliberation or analysis</a:t>
            </a:r>
          </a:p>
          <a:p>
            <a:pPr lvl="2"/>
            <a:endParaRPr lang="en-US" dirty="0"/>
          </a:p>
        </p:txBody>
      </p:sp>
    </p:spTree>
    <p:extLst>
      <p:ext uri="{BB962C8B-B14F-4D97-AF65-F5344CB8AC3E}">
        <p14:creationId xmlns:p14="http://schemas.microsoft.com/office/powerpoint/2010/main" val="36281071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455025" cy="679450"/>
          </a:xfrm>
        </p:spPr>
        <p:txBody>
          <a:bodyPr/>
          <a:lstStyle/>
          <a:p>
            <a:r>
              <a:rPr lang="en-US" dirty="0"/>
              <a:t>Patient Safety Act Analysis </a:t>
            </a:r>
            <a:r>
              <a:rPr lang="en-US" sz="1600" dirty="0"/>
              <a:t>(cont'd)</a:t>
            </a:r>
            <a:endParaRPr lang="en-US" dirty="0"/>
          </a:p>
        </p:txBody>
      </p:sp>
      <p:sp>
        <p:nvSpPr>
          <p:cNvPr id="3" name="Content Placeholder 2"/>
          <p:cNvSpPr>
            <a:spLocks noGrp="1"/>
          </p:cNvSpPr>
          <p:nvPr>
            <p:ph idx="1"/>
          </p:nvPr>
        </p:nvSpPr>
        <p:spPr>
          <a:xfrm>
            <a:off x="381000" y="1524000"/>
            <a:ext cx="8418513" cy="4191000"/>
          </a:xfrm>
        </p:spPr>
        <p:txBody>
          <a:bodyPr/>
          <a:lstStyle/>
          <a:p>
            <a:r>
              <a:rPr lang="en-US" dirty="0"/>
              <a:t>Are all Health System entities covered? — </a:t>
            </a:r>
            <a:r>
              <a:rPr lang="en-US" u="sng" dirty="0"/>
              <a:t>Yes</a:t>
            </a:r>
            <a:r>
              <a:rPr lang="en-US" dirty="0"/>
              <a:t> </a:t>
            </a:r>
          </a:p>
          <a:p>
            <a:pPr lvl="1"/>
            <a:r>
              <a:rPr lang="en-US" dirty="0"/>
              <a:t>All licensed providers facilities including the Hospital, employed physician group and the SNF and the physicians are covered if participating in a PSO with appropriate system-wide or individual PSES policies</a:t>
            </a:r>
          </a:p>
          <a:p>
            <a:pPr lvl="1"/>
            <a:r>
              <a:rPr lang="en-US" dirty="0"/>
              <a:t>Health System parent corporation is not covered unless it is a licensed provider and/or it owns, controls or manages licensed providers or has veto authority over decision making</a:t>
            </a:r>
          </a:p>
          <a:p>
            <a:pPr lvl="1"/>
            <a:r>
              <a:rPr lang="en-US" dirty="0"/>
              <a:t>If not, patient safety and peer review activities must be conducted in a </a:t>
            </a:r>
            <a:br>
              <a:rPr lang="en-US" dirty="0"/>
            </a:br>
            <a:r>
              <a:rPr lang="en-US" dirty="0"/>
              <a:t>licensed facility.</a:t>
            </a:r>
          </a:p>
          <a:p>
            <a:pPr lvl="1"/>
            <a:r>
              <a:rPr lang="en-US" dirty="0"/>
              <a:t>Are peer review activities outside of or separate from a duly appointed committee covered? — </a:t>
            </a:r>
            <a:r>
              <a:rPr lang="en-US" u="sng" dirty="0"/>
              <a:t>Yes</a:t>
            </a:r>
            <a:r>
              <a:rPr lang="en-US" dirty="0"/>
              <a:t> if described and included in their PSES policy</a:t>
            </a:r>
          </a:p>
          <a:p>
            <a:pPr lvl="1"/>
            <a:endParaRPr lang="en-US" dirty="0"/>
          </a:p>
        </p:txBody>
      </p:sp>
    </p:spTree>
    <p:extLst>
      <p:ext uri="{BB962C8B-B14F-4D97-AF65-F5344CB8AC3E}">
        <p14:creationId xmlns:p14="http://schemas.microsoft.com/office/powerpoint/2010/main" val="36281071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455025" cy="679450"/>
          </a:xfrm>
        </p:spPr>
        <p:txBody>
          <a:bodyPr/>
          <a:lstStyle/>
          <a:p>
            <a:r>
              <a:rPr lang="en-US" dirty="0"/>
              <a:t>Patient Safety Act Analysis </a:t>
            </a:r>
            <a:r>
              <a:rPr lang="en-US" sz="1600" dirty="0"/>
              <a:t>(cont'd)</a:t>
            </a:r>
          </a:p>
        </p:txBody>
      </p:sp>
      <p:sp>
        <p:nvSpPr>
          <p:cNvPr id="3" name="Content Placeholder 2"/>
          <p:cNvSpPr>
            <a:spLocks noGrp="1"/>
          </p:cNvSpPr>
          <p:nvPr>
            <p:ph idx="1"/>
          </p:nvPr>
        </p:nvSpPr>
        <p:spPr>
          <a:xfrm>
            <a:off x="304800" y="1447800"/>
            <a:ext cx="8418513" cy="5029200"/>
          </a:xfrm>
        </p:spPr>
        <p:txBody>
          <a:bodyPr/>
          <a:lstStyle/>
          <a:p>
            <a:pPr lvl="1"/>
            <a:r>
              <a:rPr lang="en-US" dirty="0"/>
              <a:t>What about the independent physician group — </a:t>
            </a:r>
            <a:r>
              <a:rPr lang="en-US" u="sng" dirty="0"/>
              <a:t>Yes</a:t>
            </a:r>
            <a:r>
              <a:rPr lang="en-US" dirty="0"/>
              <a:t> but must have an agreement with a PSO and have a PSES policy and otherwise comply with the Patient Safety Act</a:t>
            </a:r>
          </a:p>
          <a:p>
            <a:r>
              <a:rPr lang="en-US" dirty="0"/>
              <a:t>Can PSWP be shared?</a:t>
            </a:r>
          </a:p>
          <a:p>
            <a:pPr lvl="1"/>
            <a:r>
              <a:rPr lang="en-US" dirty="0"/>
              <a:t>Identifiable PSWP can be shared by and between all affiliated providers but not the independent physician group</a:t>
            </a:r>
          </a:p>
          <a:p>
            <a:pPr lvl="1"/>
            <a:r>
              <a:rPr lang="en-US" dirty="0"/>
              <a:t>Physicians and other licensed professionals need to authorize, in writing, the sharing of identifiable PSWP</a:t>
            </a:r>
          </a:p>
          <a:p>
            <a:r>
              <a:rPr lang="en-US" dirty="0"/>
              <a:t>Can protections be waived?</a:t>
            </a:r>
          </a:p>
          <a:p>
            <a:pPr lvl="1"/>
            <a:r>
              <a:rPr lang="en-US" dirty="0"/>
              <a:t>There are disclosure exceptions but privilege protections are </a:t>
            </a:r>
            <a:r>
              <a:rPr lang="en-US" u="sng" dirty="0"/>
              <a:t>never</a:t>
            </a:r>
            <a:r>
              <a:rPr lang="en-US" dirty="0"/>
              <a:t> waivable</a:t>
            </a:r>
          </a:p>
          <a:p>
            <a:pPr lvl="1"/>
            <a:r>
              <a:rPr lang="en-US" dirty="0">
                <a:solidFill>
                  <a:srgbClr val="000000"/>
                </a:solidFill>
              </a:rPr>
              <a:t>Do protections apply in all state and federal proceedings? </a:t>
            </a:r>
            <a:r>
              <a:rPr lang="en-US" u="sng" dirty="0">
                <a:solidFill>
                  <a:srgbClr val="000000"/>
                </a:solidFill>
              </a:rPr>
              <a:t>Yes</a:t>
            </a:r>
          </a:p>
          <a:p>
            <a:pPr lvl="1"/>
            <a:endParaRPr lang="en-US" dirty="0"/>
          </a:p>
        </p:txBody>
      </p:sp>
    </p:spTree>
    <p:extLst>
      <p:ext uri="{BB962C8B-B14F-4D97-AF65-F5344CB8AC3E}">
        <p14:creationId xmlns:p14="http://schemas.microsoft.com/office/powerpoint/2010/main" val="41931672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839199" cy="762000"/>
          </a:xfrm>
        </p:spPr>
        <p:txBody>
          <a:bodyPr/>
          <a:lstStyle/>
          <a:p>
            <a:r>
              <a:rPr lang="en-US" dirty="0"/>
              <a:t>Comparison of the New York and Pennsylvania Statutes to the Patient Safety Act</a:t>
            </a:r>
          </a:p>
        </p:txBody>
      </p:sp>
      <p:sp>
        <p:nvSpPr>
          <p:cNvPr id="3" name="Content Placeholder 2"/>
          <p:cNvSpPr>
            <a:spLocks noGrp="1"/>
          </p:cNvSpPr>
          <p:nvPr>
            <p:ph idx="1"/>
          </p:nvPr>
        </p:nvSpPr>
        <p:spPr>
          <a:xfrm>
            <a:off x="152401" y="1371600"/>
            <a:ext cx="8680900" cy="5181600"/>
          </a:xfrm>
        </p:spPr>
        <p:txBody>
          <a:bodyPr/>
          <a:lstStyle/>
          <a:p>
            <a:r>
              <a:rPr lang="en-US" dirty="0"/>
              <a:t>Patient Safety Act</a:t>
            </a:r>
          </a:p>
          <a:p>
            <a:pPr lvl="1"/>
            <a:r>
              <a:rPr lang="en-US" dirty="0"/>
              <a:t>The confidentiality and privilege protections afforded under the PSA generally apply to reports, minutes, analyses, data, discussions, recommendations, etc., that relate to patient safety and quality if generated or managed, or analyzed within the PSES and collected for reporting to a PSO — protections are not limited to duty appointed committees of qualifying review entities.</a:t>
            </a:r>
          </a:p>
          <a:p>
            <a:pPr lvl="1"/>
            <a:r>
              <a:rPr lang="en-US" dirty="0"/>
              <a:t>The scope of what patient safety activities can be protected, generally speaking, is broader than the activities and documents privileged under the New York or Pennsylvania statutes.</a:t>
            </a:r>
          </a:p>
          <a:p>
            <a:pPr lvl="1"/>
            <a:r>
              <a:rPr lang="en-US" dirty="0"/>
              <a:t>The scope of what entities can seek protection are very similar.</a:t>
            </a:r>
          </a:p>
          <a:p>
            <a:pPr lvl="1"/>
            <a:r>
              <a:rPr lang="en-US" dirty="0"/>
              <a:t>The protections under the PSA apply in both state and, for the first time, federal proceedings.  The New York and Pennsylvania statutes only apply in state  proceedings and state claims in federal courts.</a:t>
            </a:r>
          </a:p>
          <a:p>
            <a:pPr lvl="1"/>
            <a:endParaRPr lang="en-US" dirty="0"/>
          </a:p>
        </p:txBody>
      </p:sp>
    </p:spTree>
    <p:extLst>
      <p:ext uri="{BB962C8B-B14F-4D97-AF65-F5344CB8AC3E}">
        <p14:creationId xmlns:p14="http://schemas.microsoft.com/office/powerpoint/2010/main" val="38964143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990600"/>
          </a:xfrm>
        </p:spPr>
        <p:txBody>
          <a:bodyPr/>
          <a:lstStyle/>
          <a:p>
            <a:r>
              <a:rPr lang="en-US" dirty="0"/>
              <a:t>Comparison of the New York and Pennsylvania Statutes to the Patient Safety Act </a:t>
            </a:r>
            <a:r>
              <a:rPr lang="en-US" sz="1600" dirty="0"/>
              <a:t>(cont'd)</a:t>
            </a:r>
          </a:p>
        </p:txBody>
      </p:sp>
      <p:sp>
        <p:nvSpPr>
          <p:cNvPr id="3" name="Content Placeholder 2"/>
          <p:cNvSpPr>
            <a:spLocks noGrp="1"/>
          </p:cNvSpPr>
          <p:nvPr>
            <p:ph idx="1"/>
          </p:nvPr>
        </p:nvSpPr>
        <p:spPr>
          <a:xfrm>
            <a:off x="362451" y="1447800"/>
            <a:ext cx="8418513" cy="4621212"/>
          </a:xfrm>
        </p:spPr>
        <p:txBody>
          <a:bodyPr/>
          <a:lstStyle/>
          <a:p>
            <a:pPr lvl="1"/>
            <a:r>
              <a:rPr lang="en-US" sz="1800" dirty="0"/>
              <a:t>The protections can never be waived under the </a:t>
            </a:r>
            <a:r>
              <a:rPr lang="en-US" sz="1800" dirty="0" err="1"/>
              <a:t>PSA</a:t>
            </a:r>
            <a:r>
              <a:rPr lang="en-US" sz="1800" dirty="0"/>
              <a:t> and probably not under the New York and Pennsylvania statutes.</a:t>
            </a:r>
          </a:p>
          <a:p>
            <a:pPr lvl="1"/>
            <a:r>
              <a:rPr lang="en-US" sz="1800" dirty="0"/>
              <a:t>PSA pre-empts less protective state law.</a:t>
            </a:r>
          </a:p>
          <a:p>
            <a:pPr lvl="1"/>
            <a:r>
              <a:rPr lang="en-US" sz="1800" dirty="0"/>
              <a:t>Non-provider corporate parent organization which controls, owns or manages licensed providers can receive and generate privileged information under the </a:t>
            </a:r>
            <a:r>
              <a:rPr lang="en-US" sz="1800" dirty="0" err="1"/>
              <a:t>PSA</a:t>
            </a:r>
            <a:r>
              <a:rPr lang="en-US" sz="1800" dirty="0"/>
              <a:t> under both Michigan statute and PSA if structured correctly.</a:t>
            </a:r>
          </a:p>
          <a:p>
            <a:pPr lvl="1"/>
            <a:r>
              <a:rPr lang="en-US" sz="1800" dirty="0"/>
              <a:t>PSWP can be shared among affiliated providers but whether information can be shared under Michigan law is not quite as clear.</a:t>
            </a:r>
          </a:p>
          <a:p>
            <a:pPr lvl="1"/>
            <a:r>
              <a:rPr lang="en-US" sz="1800" dirty="0"/>
              <a:t>Key to these protections under both laws is the design of the provider’s bylaws and policies and its patient safety evaluation system (“PSES”).</a:t>
            </a:r>
          </a:p>
          <a:p>
            <a:pPr marL="457200" lvl="1" indent="0">
              <a:buNone/>
            </a:pPr>
            <a:endParaRPr lang="en-US" sz="1800" dirty="0"/>
          </a:p>
          <a:p>
            <a:endParaRPr lang="en-US" sz="1800" dirty="0"/>
          </a:p>
        </p:txBody>
      </p:sp>
    </p:spTree>
    <p:extLst>
      <p:ext uri="{BB962C8B-B14F-4D97-AF65-F5344CB8AC3E}">
        <p14:creationId xmlns:p14="http://schemas.microsoft.com/office/powerpoint/2010/main" val="18977954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27038" y="228600"/>
            <a:ext cx="8455025" cy="679450"/>
          </a:xfrm>
        </p:spPr>
        <p:txBody>
          <a:bodyPr/>
          <a:lstStyle/>
          <a:p>
            <a:pPr eaLnBrk="1" hangingPunct="1"/>
            <a:r>
              <a:rPr lang="en-US" altLang="en-US"/>
              <a:t>Impact and Lessons Learned</a:t>
            </a:r>
          </a:p>
        </p:txBody>
      </p:sp>
      <p:sp>
        <p:nvSpPr>
          <p:cNvPr id="45059" name="Content Placeholder 2"/>
          <p:cNvSpPr>
            <a:spLocks noGrp="1"/>
          </p:cNvSpPr>
          <p:nvPr>
            <p:ph idx="1"/>
          </p:nvPr>
        </p:nvSpPr>
        <p:spPr>
          <a:xfrm>
            <a:off x="342900" y="1201738"/>
            <a:ext cx="8418513" cy="4621212"/>
          </a:xfrm>
        </p:spPr>
        <p:txBody>
          <a:bodyPr/>
          <a:lstStyle/>
          <a:p>
            <a:pPr eaLnBrk="1" hangingPunct="1"/>
            <a:r>
              <a:rPr lang="en-US" altLang="en-US" b="1" u="sng" dirty="0"/>
              <a:t>Develop Both a Specific and Broadly Worded PSES policy</a:t>
            </a:r>
          </a:p>
          <a:p>
            <a:pPr lvl="1" eaLnBrk="1" hangingPunct="1">
              <a:spcBef>
                <a:spcPct val="0"/>
              </a:spcBef>
            </a:pPr>
            <a:r>
              <a:rPr lang="en-US" altLang="en-US" dirty="0"/>
              <a:t>One of the fundamental documents for internal educational purposes as well as to be introduced to a court in demonstrating that the materials in dispute are indeed </a:t>
            </a:r>
            <a:r>
              <a:rPr lang="en-US" altLang="en-US" dirty="0" err="1"/>
              <a:t>PSWP</a:t>
            </a:r>
            <a:r>
              <a:rPr lang="en-US" altLang="en-US" dirty="0"/>
              <a:t> is a provider’s PSES policy.</a:t>
            </a:r>
          </a:p>
          <a:p>
            <a:pPr lvl="1" eaLnBrk="1" hangingPunct="1">
              <a:spcBef>
                <a:spcPct val="0"/>
              </a:spcBef>
            </a:pPr>
            <a:r>
              <a:rPr lang="en-US" altLang="en-US" dirty="0"/>
              <a:t>The courts are not going to simply accept the word of the hospital or other provider that information qualifies as </a:t>
            </a:r>
            <a:r>
              <a:rPr lang="en-US" altLang="en-US" dirty="0" err="1"/>
              <a:t>PSWP</a:t>
            </a:r>
            <a:r>
              <a:rPr lang="en-US" altLang="en-US" dirty="0"/>
              <a:t>.</a:t>
            </a:r>
          </a:p>
          <a:p>
            <a:pPr lvl="1" eaLnBrk="1" hangingPunct="1">
              <a:spcBef>
                <a:spcPct val="0"/>
              </a:spcBef>
            </a:pPr>
            <a:r>
              <a:rPr lang="en-US" altLang="en-US" dirty="0"/>
              <a:t>The provider should conduct an inventory of all of its performance improvement, quality assurance, peer review and other related patient activities as well as the various committees, reports and other analyses being conducted within the organization.</a:t>
            </a:r>
          </a:p>
          <a:p>
            <a:pPr lvl="1" eaLnBrk="1" hangingPunct="1">
              <a:spcBef>
                <a:spcPct val="0"/>
              </a:spcBef>
            </a:pPr>
            <a:endParaRPr lang="en-US" altLang="en-US" dirty="0"/>
          </a:p>
        </p:txBody>
      </p:sp>
    </p:spTree>
    <p:extLst>
      <p:ext uri="{BB962C8B-B14F-4D97-AF65-F5344CB8AC3E}">
        <p14:creationId xmlns:p14="http://schemas.microsoft.com/office/powerpoint/2010/main" val="411109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1E9072-758D-4CA4-B444-38F3DB1DCD57}"/>
              </a:ext>
            </a:extLst>
          </p:cNvPr>
          <p:cNvSpPr/>
          <p:nvPr/>
        </p:nvSpPr>
        <p:spPr>
          <a:xfrm>
            <a:off x="-1588" y="5403850"/>
            <a:ext cx="7010401" cy="1447800"/>
          </a:xfrm>
          <a:prstGeom prst="rect">
            <a:avLst/>
          </a:prstGeom>
          <a:solidFill>
            <a:srgbClr val="2B2E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Picture 5">
            <a:extLst>
              <a:ext uri="{FF2B5EF4-FFF2-40B4-BE49-F238E27FC236}">
                <a16:creationId xmlns:a16="http://schemas.microsoft.com/office/drawing/2014/main" id="{0D54AEBF-14E1-4BCD-BAE5-9624346D25C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67038" y="1600200"/>
            <a:ext cx="3209924" cy="3209924"/>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217092" name="Rectangle 3">
            <a:extLst>
              <a:ext uri="{FF2B5EF4-FFF2-40B4-BE49-F238E27FC236}">
                <a16:creationId xmlns:a16="http://schemas.microsoft.com/office/drawing/2014/main" id="{A1CAB1BD-3B7C-4EAD-ACDE-7D8414E0E416}"/>
              </a:ext>
            </a:extLst>
          </p:cNvPr>
          <p:cNvSpPr txBox="1">
            <a:spLocks noChangeArrowheads="1"/>
          </p:cNvSpPr>
          <p:nvPr/>
        </p:nvSpPr>
        <p:spPr bwMode="auto">
          <a:xfrm>
            <a:off x="891382" y="4810124"/>
            <a:ext cx="7361237" cy="119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2625">
              <a:lnSpc>
                <a:spcPct val="90000"/>
              </a:lnSpc>
              <a:spcBef>
                <a:spcPts val="750"/>
              </a:spcBef>
              <a:buFont typeface="Arial" panose="020B0604020202020204" pitchFamily="34" charset="0"/>
              <a:buChar char="•"/>
              <a:defRPr sz="2100">
                <a:solidFill>
                  <a:schemeClr val="bg1"/>
                </a:solidFill>
                <a:latin typeface="Soleil Bk" panose="02000503000000020004" pitchFamily="50" charset="0"/>
              </a:defRPr>
            </a:lvl1pPr>
            <a:lvl2pPr marL="511175" indent="-168275" defTabSz="682625">
              <a:lnSpc>
                <a:spcPct val="90000"/>
              </a:lnSpc>
              <a:spcBef>
                <a:spcPts val="375"/>
              </a:spcBef>
              <a:buFont typeface="Arial" panose="020B0604020202020204" pitchFamily="34" charset="0"/>
              <a:buChar char="•"/>
              <a:defRPr>
                <a:solidFill>
                  <a:schemeClr val="bg1"/>
                </a:solidFill>
                <a:latin typeface="Soleil Bk" panose="02000503000000020004" pitchFamily="50" charset="0"/>
              </a:defRPr>
            </a:lvl2pPr>
            <a:lvl3pPr marL="854075" indent="-168275" defTabSz="682625">
              <a:lnSpc>
                <a:spcPct val="90000"/>
              </a:lnSpc>
              <a:spcBef>
                <a:spcPts val="375"/>
              </a:spcBef>
              <a:buFont typeface="Arial" panose="020B0604020202020204" pitchFamily="34" charset="0"/>
              <a:buChar char="•"/>
              <a:defRPr sz="1500">
                <a:solidFill>
                  <a:schemeClr val="bg1"/>
                </a:solidFill>
                <a:latin typeface="Soleil Bk" panose="02000503000000020004" pitchFamily="50" charset="0"/>
              </a:defRPr>
            </a:lvl3pPr>
            <a:lvl4pPr marL="1196975" indent="-168275" defTabSz="682625">
              <a:lnSpc>
                <a:spcPct val="90000"/>
              </a:lnSpc>
              <a:spcBef>
                <a:spcPts val="375"/>
              </a:spcBef>
              <a:buFont typeface="Arial" panose="020B0604020202020204" pitchFamily="34" charset="0"/>
              <a:buChar char="•"/>
              <a:defRPr sz="1300">
                <a:solidFill>
                  <a:schemeClr val="bg1"/>
                </a:solidFill>
                <a:latin typeface="Soleil Bk" panose="02000503000000020004" pitchFamily="50" charset="0"/>
              </a:defRPr>
            </a:lvl4pPr>
            <a:lvl5pPr marL="1539875" indent="-168275" defTabSz="682625">
              <a:lnSpc>
                <a:spcPct val="90000"/>
              </a:lnSpc>
              <a:spcBef>
                <a:spcPts val="375"/>
              </a:spcBef>
              <a:buFont typeface="Arial" panose="020B0604020202020204" pitchFamily="34" charset="0"/>
              <a:buChar char="•"/>
              <a:defRPr sz="1300">
                <a:solidFill>
                  <a:schemeClr val="bg1"/>
                </a:solidFill>
                <a:latin typeface="Soleil Bk" panose="02000503000000020004" pitchFamily="50" charset="0"/>
              </a:defRPr>
            </a:lvl5pPr>
            <a:lvl6pPr marL="1997075" indent="-168275" defTabSz="682625" eaLnBrk="0" fontAlgn="base" hangingPunct="0">
              <a:lnSpc>
                <a:spcPct val="90000"/>
              </a:lnSpc>
              <a:spcBef>
                <a:spcPts val="375"/>
              </a:spcBef>
              <a:spcAft>
                <a:spcPct val="0"/>
              </a:spcAft>
              <a:buFont typeface="Arial" panose="020B0604020202020204" pitchFamily="34" charset="0"/>
              <a:buChar char="•"/>
              <a:defRPr sz="1300">
                <a:solidFill>
                  <a:schemeClr val="bg1"/>
                </a:solidFill>
                <a:latin typeface="Soleil Bk" panose="02000503000000020004" pitchFamily="50" charset="0"/>
              </a:defRPr>
            </a:lvl6pPr>
            <a:lvl7pPr marL="2454275" indent="-168275" defTabSz="682625" eaLnBrk="0" fontAlgn="base" hangingPunct="0">
              <a:lnSpc>
                <a:spcPct val="90000"/>
              </a:lnSpc>
              <a:spcBef>
                <a:spcPts val="375"/>
              </a:spcBef>
              <a:spcAft>
                <a:spcPct val="0"/>
              </a:spcAft>
              <a:buFont typeface="Arial" panose="020B0604020202020204" pitchFamily="34" charset="0"/>
              <a:buChar char="•"/>
              <a:defRPr sz="1300">
                <a:solidFill>
                  <a:schemeClr val="bg1"/>
                </a:solidFill>
                <a:latin typeface="Soleil Bk" panose="02000503000000020004" pitchFamily="50" charset="0"/>
              </a:defRPr>
            </a:lvl7pPr>
            <a:lvl8pPr marL="2911475" indent="-168275" defTabSz="682625" eaLnBrk="0" fontAlgn="base" hangingPunct="0">
              <a:lnSpc>
                <a:spcPct val="90000"/>
              </a:lnSpc>
              <a:spcBef>
                <a:spcPts val="375"/>
              </a:spcBef>
              <a:spcAft>
                <a:spcPct val="0"/>
              </a:spcAft>
              <a:buFont typeface="Arial" panose="020B0604020202020204" pitchFamily="34" charset="0"/>
              <a:buChar char="•"/>
              <a:defRPr sz="1300">
                <a:solidFill>
                  <a:schemeClr val="bg1"/>
                </a:solidFill>
                <a:latin typeface="Soleil Bk" panose="02000503000000020004" pitchFamily="50" charset="0"/>
              </a:defRPr>
            </a:lvl8pPr>
            <a:lvl9pPr marL="3368675" indent="-168275" defTabSz="682625" eaLnBrk="0" fontAlgn="base" hangingPunct="0">
              <a:lnSpc>
                <a:spcPct val="90000"/>
              </a:lnSpc>
              <a:spcBef>
                <a:spcPts val="375"/>
              </a:spcBef>
              <a:spcAft>
                <a:spcPct val="0"/>
              </a:spcAft>
              <a:buFont typeface="Arial" panose="020B0604020202020204" pitchFamily="34" charset="0"/>
              <a:buChar char="•"/>
              <a:defRPr sz="1300">
                <a:solidFill>
                  <a:schemeClr val="bg1"/>
                </a:solidFill>
                <a:latin typeface="Soleil Bk" panose="02000503000000020004" pitchFamily="50" charset="0"/>
              </a:defRPr>
            </a:lvl9pPr>
          </a:lstStyle>
          <a:p>
            <a:pPr lvl="0" algn="ctr">
              <a:lnSpc>
                <a:spcPct val="110000"/>
              </a:lnSpc>
              <a:buNone/>
            </a:pPr>
            <a:r>
              <a:rPr kumimoji="0" lang="en-US" altLang="en-US" sz="3600" b="0" i="0" u="none" strike="noStrike" kern="1200" cap="none" spc="0" normalizeH="0" baseline="0" noProof="0" dirty="0">
                <a:ln>
                  <a:noFill/>
                </a:ln>
                <a:solidFill>
                  <a:srgbClr val="FFFFFF"/>
                </a:solidFill>
                <a:effectLst/>
                <a:uLnTx/>
                <a:uFillTx/>
                <a:latin typeface="Soleil Bk" panose="02000503000000020004" pitchFamily="50" charset="0"/>
                <a:ea typeface="ＭＳ Ｐゴシック" charset="0"/>
                <a:cs typeface="+mn-cs"/>
              </a:rPr>
              <a:t> Michael R. Callahan, </a:t>
            </a:r>
            <a:br>
              <a:rPr kumimoji="0" lang="en-US" altLang="en-US" sz="3600" b="0" i="0" u="none" strike="noStrike" kern="1200" cap="none" spc="0" normalizeH="0" baseline="0" noProof="0" dirty="0">
                <a:ln>
                  <a:noFill/>
                </a:ln>
                <a:solidFill>
                  <a:srgbClr val="FFFFFF"/>
                </a:solidFill>
                <a:effectLst/>
                <a:uLnTx/>
                <a:uFillTx/>
                <a:latin typeface="Soleil Bk" panose="02000503000000020004" pitchFamily="50" charset="0"/>
                <a:ea typeface="ＭＳ Ｐゴシック" charset="0"/>
                <a:cs typeface="+mn-cs"/>
              </a:rPr>
            </a:br>
            <a:r>
              <a:rPr lang="en-US" altLang="en-US" sz="2800" dirty="0">
                <a:solidFill>
                  <a:srgbClr val="FFFFFF"/>
                </a:solidFill>
                <a:ea typeface="ＭＳ Ｐゴシック" charset="0"/>
              </a:rPr>
              <a:t>Senior Attorney, Healthcare Practice Group at </a:t>
            </a:r>
            <a:r>
              <a:rPr lang="en-US" altLang="en-US" sz="2800" dirty="0" err="1">
                <a:solidFill>
                  <a:srgbClr val="FFFFFF"/>
                </a:solidFill>
                <a:ea typeface="ＭＳ Ｐゴシック" charset="0"/>
              </a:rPr>
              <a:t>Katten</a:t>
            </a:r>
            <a:r>
              <a:rPr lang="en-US" altLang="en-US" sz="2800" dirty="0">
                <a:solidFill>
                  <a:srgbClr val="FFFFFF"/>
                </a:solidFill>
                <a:ea typeface="ＭＳ Ｐゴシック" charset="0"/>
              </a:rPr>
              <a:t> </a:t>
            </a:r>
            <a:r>
              <a:rPr lang="en-US" altLang="en-US" sz="2800" dirty="0" err="1">
                <a:solidFill>
                  <a:srgbClr val="FFFFFF"/>
                </a:solidFill>
                <a:ea typeface="ＭＳ Ｐゴシック" charset="0"/>
              </a:rPr>
              <a:t>Muchin</a:t>
            </a:r>
            <a:r>
              <a:rPr lang="en-US" altLang="en-US" sz="2800" dirty="0">
                <a:solidFill>
                  <a:srgbClr val="FFFFFF"/>
                </a:solidFill>
                <a:ea typeface="ＭＳ Ｐゴシック" charset="0"/>
              </a:rPr>
              <a:t> Rosenman LLP</a:t>
            </a:r>
            <a:endParaRPr kumimoji="0" lang="en-US" altLang="en-US" sz="2800" b="0" i="0" u="none" strike="noStrike" kern="1200" cap="none" spc="0" normalizeH="0" baseline="0" noProof="0" dirty="0">
              <a:ln>
                <a:noFill/>
              </a:ln>
              <a:solidFill>
                <a:srgbClr val="FFFFFF"/>
              </a:solidFill>
              <a:effectLst/>
              <a:uLnTx/>
              <a:uFillTx/>
              <a:latin typeface="Soleil Bk" panose="02000503000000020004" pitchFamily="50" charset="0"/>
              <a:ea typeface="ＭＳ Ｐゴシック" charset="0"/>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27038" y="228600"/>
            <a:ext cx="8455025" cy="679450"/>
          </a:xfrm>
        </p:spPr>
        <p:txBody>
          <a:bodyPr/>
          <a:lstStyle/>
          <a:p>
            <a:pPr eaLnBrk="1" hangingPunct="1"/>
            <a:r>
              <a:rPr lang="en-US" altLang="en-US"/>
              <a:t>Impact and Lessons Learned (cont’d)</a:t>
            </a:r>
          </a:p>
        </p:txBody>
      </p:sp>
      <p:sp>
        <p:nvSpPr>
          <p:cNvPr id="46083" name="Content Placeholder 2"/>
          <p:cNvSpPr>
            <a:spLocks noGrp="1"/>
          </p:cNvSpPr>
          <p:nvPr>
            <p:ph idx="1"/>
          </p:nvPr>
        </p:nvSpPr>
        <p:spPr>
          <a:xfrm>
            <a:off x="427038" y="1182688"/>
            <a:ext cx="8418512" cy="5284787"/>
          </a:xfrm>
        </p:spPr>
        <p:txBody>
          <a:bodyPr/>
          <a:lstStyle/>
          <a:p>
            <a:pPr lvl="1" eaLnBrk="1" hangingPunct="1">
              <a:spcBef>
                <a:spcPct val="0"/>
              </a:spcBef>
            </a:pPr>
            <a:r>
              <a:rPr lang="en-US" altLang="en-US"/>
              <a:t>This is the starting point when determining the scope of activities you wish to include within the PSES and therefore claim as privileged PSWP. </a:t>
            </a:r>
          </a:p>
          <a:p>
            <a:pPr lvl="1" eaLnBrk="1" hangingPunct="1">
              <a:spcBef>
                <a:spcPts val="400"/>
              </a:spcBef>
            </a:pPr>
            <a:r>
              <a:rPr lang="en-US" altLang="en-US"/>
              <a:t>The details of these activities and the information to be protected should be reflected within the PSES.</a:t>
            </a:r>
          </a:p>
          <a:p>
            <a:pPr lvl="1" eaLnBrk="1" hangingPunct="1">
              <a:spcBef>
                <a:spcPts val="400"/>
              </a:spcBef>
            </a:pPr>
            <a:r>
              <a:rPr lang="en-US" altLang="en-US"/>
              <a:t>When seeking to claim privilege protections over an incident report, committee minutes or other internal analysis, a provider can then cite to the specific reference within the PSES as evidence of the hospitals intent to treat this information as privileged. </a:t>
            </a:r>
          </a:p>
          <a:p>
            <a:pPr lvl="1" eaLnBrk="1" hangingPunct="1">
              <a:spcBef>
                <a:spcPts val="400"/>
              </a:spcBef>
            </a:pPr>
            <a:r>
              <a:rPr lang="en-US" altLang="en-US"/>
              <a:t>The provider should also include a “catch all” to account for other privileged patient safety activities that are not included in the PSES policy. </a:t>
            </a:r>
          </a:p>
          <a:p>
            <a:pPr eaLnBrk="1" hangingPunct="1"/>
            <a:endParaRPr lang="en-US" altLang="en-US"/>
          </a:p>
        </p:txBody>
      </p:sp>
    </p:spTree>
    <p:extLst>
      <p:ext uri="{BB962C8B-B14F-4D97-AF65-F5344CB8AC3E}">
        <p14:creationId xmlns:p14="http://schemas.microsoft.com/office/powerpoint/2010/main" val="16865478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27038" y="228600"/>
            <a:ext cx="8455025" cy="679450"/>
          </a:xfrm>
        </p:spPr>
        <p:txBody>
          <a:bodyPr/>
          <a:lstStyle/>
          <a:p>
            <a:pPr eaLnBrk="1" hangingPunct="1"/>
            <a:r>
              <a:rPr lang="en-US" altLang="en-US"/>
              <a:t>Impact and Lessons Learned (cont’d)</a:t>
            </a:r>
          </a:p>
        </p:txBody>
      </p:sp>
      <p:sp>
        <p:nvSpPr>
          <p:cNvPr id="47107" name="Content Placeholder 2"/>
          <p:cNvSpPr>
            <a:spLocks noGrp="1"/>
          </p:cNvSpPr>
          <p:nvPr>
            <p:ph idx="1"/>
          </p:nvPr>
        </p:nvSpPr>
        <p:spPr>
          <a:xfrm>
            <a:off x="427038" y="1163638"/>
            <a:ext cx="8418512" cy="5303837"/>
          </a:xfrm>
        </p:spPr>
        <p:txBody>
          <a:bodyPr/>
          <a:lstStyle/>
          <a:p>
            <a:pPr eaLnBrk="1" hangingPunct="1"/>
            <a:r>
              <a:rPr lang="en-US" altLang="en-US" b="1" u="sng"/>
              <a:t>Carefully Describe Your PSWP Pathway</a:t>
            </a:r>
          </a:p>
          <a:p>
            <a:pPr lvl="1" eaLnBrk="1" hangingPunct="1">
              <a:lnSpc>
                <a:spcPct val="110000"/>
              </a:lnSpc>
              <a:spcBef>
                <a:spcPct val="0"/>
              </a:spcBef>
              <a:spcAft>
                <a:spcPts val="300"/>
              </a:spcAft>
            </a:pPr>
            <a:r>
              <a:rPr lang="en-US" altLang="en-US"/>
              <a:t>As reflected in the Appellate Court’s decision in </a:t>
            </a:r>
            <a:r>
              <a:rPr lang="en-US" altLang="en-US" u="sng"/>
              <a:t>Daley</a:t>
            </a:r>
            <a:r>
              <a:rPr lang="en-US" altLang="en-US"/>
              <a:t>, a provider can create PSWP via actual reporting, function reporting or through deliberations or analysis.</a:t>
            </a:r>
          </a:p>
          <a:p>
            <a:pPr lvl="1" eaLnBrk="1" hangingPunct="1">
              <a:lnSpc>
                <a:spcPct val="110000"/>
              </a:lnSpc>
              <a:spcBef>
                <a:spcPts val="400"/>
              </a:spcBef>
              <a:spcAft>
                <a:spcPts val="300"/>
              </a:spcAft>
            </a:pPr>
            <a:r>
              <a:rPr lang="en-US" altLang="en-US"/>
              <a:t>It is critical that your PSES policy distinguish which forms of information, incident reports, etc., are being actually reported to the PSO or scanned and downloaded and reported and what forms of information are being treated as deliberations or analysis.</a:t>
            </a:r>
          </a:p>
          <a:p>
            <a:pPr lvl="1" eaLnBrk="1" hangingPunct="1">
              <a:lnSpc>
                <a:spcPct val="110000"/>
              </a:lnSpc>
              <a:spcBef>
                <a:spcPts val="400"/>
              </a:spcBef>
              <a:spcAft>
                <a:spcPts val="300"/>
              </a:spcAft>
            </a:pPr>
            <a:r>
              <a:rPr lang="en-US" altLang="en-US"/>
              <a:t>As a practical matter, most patient safety activities can be characterized as deliberations or analysis.</a:t>
            </a:r>
          </a:p>
          <a:p>
            <a:pPr lvl="1" eaLnBrk="1" hangingPunct="1">
              <a:lnSpc>
                <a:spcPct val="110000"/>
              </a:lnSpc>
              <a:spcBef>
                <a:spcPts val="400"/>
              </a:spcBef>
              <a:spcAft>
                <a:spcPts val="300"/>
              </a:spcAft>
            </a:pPr>
            <a:r>
              <a:rPr lang="en-US" altLang="en-US"/>
              <a:t>Information that is deliberations or analysis automatically becomes PSWP when collected within the PSES and does not need to be reported to the PSO although reporting is certainly an option.</a:t>
            </a:r>
          </a:p>
          <a:p>
            <a:pPr lvl="1" eaLnBrk="1" hangingPunct="1">
              <a:spcBef>
                <a:spcPts val="600"/>
              </a:spcBef>
            </a:pPr>
            <a:endParaRPr lang="en-US" altLang="en-US"/>
          </a:p>
          <a:p>
            <a:pPr lvl="1" eaLnBrk="1" hangingPunct="1">
              <a:spcBef>
                <a:spcPct val="0"/>
              </a:spcBef>
            </a:pPr>
            <a:endParaRPr lang="en-US" altLang="en-US"/>
          </a:p>
        </p:txBody>
      </p:sp>
    </p:spTree>
    <p:extLst>
      <p:ext uri="{BB962C8B-B14F-4D97-AF65-F5344CB8AC3E}">
        <p14:creationId xmlns:p14="http://schemas.microsoft.com/office/powerpoint/2010/main" val="17165223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27038" y="228600"/>
            <a:ext cx="8455025" cy="679450"/>
          </a:xfrm>
        </p:spPr>
        <p:txBody>
          <a:bodyPr/>
          <a:lstStyle/>
          <a:p>
            <a:pPr eaLnBrk="1" hangingPunct="1"/>
            <a:r>
              <a:rPr lang="en-US" altLang="en-US"/>
              <a:t>Impact and Lessons Learned (cont’d)</a:t>
            </a:r>
          </a:p>
        </p:txBody>
      </p:sp>
      <p:sp>
        <p:nvSpPr>
          <p:cNvPr id="48131" name="Content Placeholder 2"/>
          <p:cNvSpPr>
            <a:spLocks noGrp="1"/>
          </p:cNvSpPr>
          <p:nvPr>
            <p:ph idx="1"/>
          </p:nvPr>
        </p:nvSpPr>
        <p:spPr>
          <a:xfrm>
            <a:off x="228600" y="1143000"/>
            <a:ext cx="8418513" cy="5330825"/>
          </a:xfrm>
        </p:spPr>
        <p:txBody>
          <a:bodyPr/>
          <a:lstStyle/>
          <a:p>
            <a:pPr lvl="1" eaLnBrk="1" hangingPunct="1">
              <a:lnSpc>
                <a:spcPct val="110000"/>
              </a:lnSpc>
              <a:spcBef>
                <a:spcPts val="400"/>
              </a:spcBef>
            </a:pPr>
            <a:r>
              <a:rPr lang="en-US" altLang="en-US" dirty="0"/>
              <a:t>Most of the </a:t>
            </a:r>
            <a:r>
              <a:rPr lang="en-US" altLang="en-US" dirty="0" err="1"/>
              <a:t>PSO</a:t>
            </a:r>
            <a:r>
              <a:rPr lang="en-US" altLang="en-US" dirty="0"/>
              <a:t> appellate court decisions, including the </a:t>
            </a:r>
            <a:r>
              <a:rPr lang="en-US" altLang="en-US" u="sng" dirty="0"/>
              <a:t>Daley</a:t>
            </a:r>
            <a:r>
              <a:rPr lang="en-US" altLang="en-US" dirty="0"/>
              <a:t> decision, involved actual reporting and not deliberations or analysis.  As yet, there are no deliberation or analysis cases that have been reported.</a:t>
            </a:r>
          </a:p>
          <a:p>
            <a:pPr lvl="1" eaLnBrk="1" hangingPunct="1">
              <a:lnSpc>
                <a:spcPct val="110000"/>
              </a:lnSpc>
              <a:spcBef>
                <a:spcPts val="400"/>
              </a:spcBef>
            </a:pPr>
            <a:r>
              <a:rPr lang="en-US" altLang="en-US" dirty="0"/>
              <a:t>Keep in mind too, that information which is being treated as deliberations or analysis cannot be “dropped out” and used for other purposes but can be shared if you meet one or more of the disclosure exceptions.  These include disclosing to consultants, your attorney, independent contractors that are assisting the hospital in patient safety activities and other disclosures permitted under the PSA. </a:t>
            </a:r>
          </a:p>
          <a:p>
            <a:pPr lvl="1" eaLnBrk="1" hangingPunct="1">
              <a:lnSpc>
                <a:spcPct val="110000"/>
              </a:lnSpc>
              <a:spcBef>
                <a:spcPts val="400"/>
              </a:spcBef>
            </a:pPr>
            <a:r>
              <a:rPr lang="en-US" altLang="en-US" dirty="0"/>
              <a:t>It is unlikely the hospital actually reports every single incident report to the </a:t>
            </a:r>
            <a:r>
              <a:rPr lang="en-US" altLang="en-US" dirty="0" err="1"/>
              <a:t>PSO</a:t>
            </a:r>
            <a:r>
              <a:rPr lang="en-US" altLang="en-US" dirty="0"/>
              <a:t>. Your PSES policy, therefore, should treat these unreported incident reports as deliberations or analysis.</a:t>
            </a:r>
          </a:p>
          <a:p>
            <a:pPr lvl="1" eaLnBrk="1" hangingPunct="1">
              <a:spcBef>
                <a:spcPts val="400"/>
              </a:spcBef>
            </a:pPr>
            <a:endParaRPr lang="en-US" altLang="en-US" dirty="0"/>
          </a:p>
          <a:p>
            <a:pPr lvl="1" eaLnBrk="1" hangingPunct="1">
              <a:spcBef>
                <a:spcPts val="600"/>
              </a:spcBef>
            </a:pPr>
            <a:endParaRPr lang="en-US" altLang="en-US" dirty="0"/>
          </a:p>
          <a:p>
            <a:pPr lvl="1" eaLnBrk="1" hangingPunct="1">
              <a:spcBef>
                <a:spcPts val="600"/>
              </a:spcBef>
            </a:pPr>
            <a:endParaRPr lang="en-US" altLang="en-US" dirty="0"/>
          </a:p>
        </p:txBody>
      </p:sp>
    </p:spTree>
    <p:extLst>
      <p:ext uri="{BB962C8B-B14F-4D97-AF65-F5344CB8AC3E}">
        <p14:creationId xmlns:p14="http://schemas.microsoft.com/office/powerpoint/2010/main" val="21269422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27038" y="228600"/>
            <a:ext cx="8455025" cy="679450"/>
          </a:xfrm>
        </p:spPr>
        <p:txBody>
          <a:bodyPr/>
          <a:lstStyle/>
          <a:p>
            <a:pPr eaLnBrk="1" hangingPunct="1"/>
            <a:r>
              <a:rPr lang="en-US" altLang="en-US"/>
              <a:t>Impact and Lessons Learned (cont’d)</a:t>
            </a:r>
          </a:p>
        </p:txBody>
      </p:sp>
      <p:sp>
        <p:nvSpPr>
          <p:cNvPr id="49155" name="Content Placeholder 2"/>
          <p:cNvSpPr>
            <a:spLocks noGrp="1"/>
          </p:cNvSpPr>
          <p:nvPr>
            <p:ph idx="1"/>
          </p:nvPr>
        </p:nvSpPr>
        <p:spPr>
          <a:xfrm>
            <a:off x="427038" y="1135063"/>
            <a:ext cx="8418512" cy="5011737"/>
          </a:xfrm>
        </p:spPr>
        <p:txBody>
          <a:bodyPr/>
          <a:lstStyle/>
          <a:p>
            <a:pPr eaLnBrk="1" hangingPunct="1"/>
            <a:r>
              <a:rPr lang="en-US" altLang="en-US" b="1" u="sng" dirty="0"/>
              <a:t>Use Detailed Affidavits to Support Argument </a:t>
            </a:r>
          </a:p>
          <a:p>
            <a:pPr lvl="1" eaLnBrk="1" hangingPunct="1">
              <a:spcBef>
                <a:spcPct val="0"/>
              </a:spcBef>
            </a:pPr>
            <a:r>
              <a:rPr lang="en-US" altLang="en-US" dirty="0"/>
              <a:t>The role of the provider and its legal counsel is to effectively educate the courts about the </a:t>
            </a:r>
            <a:r>
              <a:rPr lang="en-US" altLang="en-US" dirty="0" err="1"/>
              <a:t>PSA</a:t>
            </a:r>
            <a:r>
              <a:rPr lang="en-US" altLang="en-US" dirty="0"/>
              <a:t> so the judges have a better understanding as to the context as to why the disputed materials are </a:t>
            </a:r>
            <a:r>
              <a:rPr lang="en-US" altLang="en-US" dirty="0" err="1"/>
              <a:t>PSWP</a:t>
            </a:r>
            <a:r>
              <a:rPr lang="en-US" altLang="en-US" dirty="0"/>
              <a:t>.</a:t>
            </a:r>
          </a:p>
          <a:p>
            <a:pPr lvl="1" eaLnBrk="1" hangingPunct="1">
              <a:spcBef>
                <a:spcPct val="0"/>
              </a:spcBef>
            </a:pPr>
            <a:r>
              <a:rPr lang="en-US" altLang="en-US" dirty="0"/>
              <a:t>As is true in most cases, and in the </a:t>
            </a:r>
            <a:r>
              <a:rPr lang="en-US" altLang="en-US" u="sng" dirty="0"/>
              <a:t>Daley</a:t>
            </a:r>
            <a:r>
              <a:rPr lang="en-US" altLang="en-US" dirty="0"/>
              <a:t> decision, the Appellate Court relied heavily on the affidavits that were submitted to demonstrate compliance with the </a:t>
            </a:r>
            <a:r>
              <a:rPr lang="en-US" altLang="en-US" dirty="0" err="1"/>
              <a:t>PSA</a:t>
            </a:r>
            <a:r>
              <a:rPr lang="en-US" altLang="en-US" dirty="0"/>
              <a:t> requirements in order to determine whether the information qualified as </a:t>
            </a:r>
            <a:r>
              <a:rPr lang="en-US" altLang="en-US" dirty="0" err="1"/>
              <a:t>PSWP</a:t>
            </a:r>
            <a:r>
              <a:rPr lang="en-US" altLang="en-US" dirty="0"/>
              <a:t>.</a:t>
            </a:r>
          </a:p>
          <a:p>
            <a:pPr lvl="1" eaLnBrk="1" hangingPunct="1">
              <a:spcBef>
                <a:spcPct val="0"/>
              </a:spcBef>
            </a:pPr>
            <a:r>
              <a:rPr lang="en-US" altLang="en-US" dirty="0"/>
              <a:t>All representations in an affidavit are accepted as true unless they are otherwise rebutted.</a:t>
            </a:r>
          </a:p>
          <a:p>
            <a:pPr lvl="1" eaLnBrk="1" hangingPunct="1">
              <a:spcBef>
                <a:spcPct val="0"/>
              </a:spcBef>
            </a:pPr>
            <a:endParaRPr lang="en-US" altLang="en-US" dirty="0"/>
          </a:p>
        </p:txBody>
      </p:sp>
    </p:spTree>
    <p:extLst>
      <p:ext uri="{BB962C8B-B14F-4D97-AF65-F5344CB8AC3E}">
        <p14:creationId xmlns:p14="http://schemas.microsoft.com/office/powerpoint/2010/main" val="21625688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27038" y="228600"/>
            <a:ext cx="8455025" cy="679450"/>
          </a:xfrm>
        </p:spPr>
        <p:txBody>
          <a:bodyPr/>
          <a:lstStyle/>
          <a:p>
            <a:pPr eaLnBrk="1" hangingPunct="1"/>
            <a:r>
              <a:rPr lang="en-US" altLang="en-US"/>
              <a:t>Impact and Lessons Learned (cont’d)</a:t>
            </a:r>
          </a:p>
        </p:txBody>
      </p:sp>
      <p:sp>
        <p:nvSpPr>
          <p:cNvPr id="50179" name="Content Placeholder 2"/>
          <p:cNvSpPr>
            <a:spLocks noGrp="1"/>
          </p:cNvSpPr>
          <p:nvPr>
            <p:ph idx="1"/>
          </p:nvPr>
        </p:nvSpPr>
        <p:spPr>
          <a:xfrm>
            <a:off x="350838" y="1182688"/>
            <a:ext cx="8418512" cy="4621212"/>
          </a:xfrm>
        </p:spPr>
        <p:txBody>
          <a:bodyPr/>
          <a:lstStyle/>
          <a:p>
            <a:pPr lvl="1" eaLnBrk="1" hangingPunct="1">
              <a:spcBef>
                <a:spcPct val="0"/>
              </a:spcBef>
            </a:pPr>
            <a:r>
              <a:rPr lang="en-US" altLang="en-US"/>
              <a:t>The type of representations and documents to include within an affidavit include the following:</a:t>
            </a:r>
          </a:p>
          <a:p>
            <a:pPr lvl="2" eaLnBrk="1" hangingPunct="1">
              <a:spcBef>
                <a:spcPct val="0"/>
              </a:spcBef>
            </a:pPr>
            <a:r>
              <a:rPr lang="en-US" altLang="en-US"/>
              <a:t>The PSO AHRQ certification and recertification letters</a:t>
            </a:r>
          </a:p>
          <a:p>
            <a:pPr lvl="2" eaLnBrk="1" hangingPunct="1">
              <a:spcBef>
                <a:spcPct val="0"/>
              </a:spcBef>
            </a:pPr>
            <a:r>
              <a:rPr lang="en-US" altLang="en-US"/>
              <a:t>The provider’s membership agreement.</a:t>
            </a:r>
          </a:p>
          <a:p>
            <a:pPr lvl="2" eaLnBrk="1" hangingPunct="1">
              <a:spcBef>
                <a:spcPct val="0"/>
              </a:spcBef>
            </a:pPr>
            <a:r>
              <a:rPr lang="en-US" altLang="en-US"/>
              <a:t>The PSES policy.</a:t>
            </a:r>
          </a:p>
          <a:p>
            <a:pPr lvl="2" eaLnBrk="1" hangingPunct="1">
              <a:spcBef>
                <a:spcPct val="0"/>
              </a:spcBef>
            </a:pPr>
            <a:r>
              <a:rPr lang="en-US" altLang="en-US"/>
              <a:t>Screenshots of the redacted forms, reports, etc., for which the privilege is being asserted.</a:t>
            </a:r>
          </a:p>
          <a:p>
            <a:pPr lvl="2" eaLnBrk="1" hangingPunct="1">
              <a:spcBef>
                <a:spcPct val="0"/>
              </a:spcBef>
            </a:pPr>
            <a:r>
              <a:rPr lang="en-US" altLang="en-US"/>
              <a:t>Documentation as to when the information was reported, either electronically or functionally, or when the information qualified as “deliberations or analysis” under this separate pathway.</a:t>
            </a:r>
          </a:p>
          <a:p>
            <a:pPr lvl="2" eaLnBrk="1" hangingPunct="1">
              <a:spcBef>
                <a:spcPct val="0"/>
              </a:spcBef>
            </a:pPr>
            <a:endParaRPr lang="en-US" altLang="en-US"/>
          </a:p>
          <a:p>
            <a:pPr eaLnBrk="1" hangingPunct="1"/>
            <a:endParaRPr lang="en-US" altLang="en-US"/>
          </a:p>
        </p:txBody>
      </p:sp>
    </p:spTree>
    <p:extLst>
      <p:ext uri="{BB962C8B-B14F-4D97-AF65-F5344CB8AC3E}">
        <p14:creationId xmlns:p14="http://schemas.microsoft.com/office/powerpoint/2010/main" val="15413250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27038" y="228600"/>
            <a:ext cx="8455025" cy="679450"/>
          </a:xfrm>
        </p:spPr>
        <p:txBody>
          <a:bodyPr/>
          <a:lstStyle/>
          <a:p>
            <a:pPr eaLnBrk="1" hangingPunct="1"/>
            <a:r>
              <a:rPr lang="en-US" altLang="en-US"/>
              <a:t>Impact and Lessons Learned (cont’d)</a:t>
            </a:r>
          </a:p>
        </p:txBody>
      </p:sp>
      <p:sp>
        <p:nvSpPr>
          <p:cNvPr id="51203" name="Content Placeholder 2"/>
          <p:cNvSpPr>
            <a:spLocks noGrp="1"/>
          </p:cNvSpPr>
          <p:nvPr>
            <p:ph idx="1"/>
          </p:nvPr>
        </p:nvSpPr>
        <p:spPr>
          <a:xfrm>
            <a:off x="446088" y="1144588"/>
            <a:ext cx="8416925" cy="4621212"/>
          </a:xfrm>
        </p:spPr>
        <p:txBody>
          <a:bodyPr/>
          <a:lstStyle/>
          <a:p>
            <a:pPr lvl="2" eaLnBrk="1" hangingPunct="1">
              <a:spcBef>
                <a:spcPct val="0"/>
              </a:spcBef>
            </a:pPr>
            <a:r>
              <a:rPr lang="en-US" altLang="en-US" dirty="0"/>
              <a:t>A description of how information is collected within the PSES, how it qualifies as </a:t>
            </a:r>
            <a:r>
              <a:rPr lang="en-US" altLang="en-US" dirty="0" err="1"/>
              <a:t>PSWP</a:t>
            </a:r>
            <a:r>
              <a:rPr lang="en-US" altLang="en-US" dirty="0"/>
              <a:t>, if not otherwise set forth in the PSES.</a:t>
            </a:r>
          </a:p>
          <a:p>
            <a:pPr lvl="2" eaLnBrk="1" hangingPunct="1">
              <a:spcBef>
                <a:spcPct val="0"/>
              </a:spcBef>
            </a:pPr>
            <a:r>
              <a:rPr lang="en-US" altLang="en-US" dirty="0"/>
              <a:t>Representation as to how the </a:t>
            </a:r>
            <a:r>
              <a:rPr lang="en-US" altLang="en-US" dirty="0" err="1"/>
              <a:t>PSWP</a:t>
            </a:r>
            <a:r>
              <a:rPr lang="en-US" altLang="en-US" dirty="0"/>
              <a:t> is used for internal patient safety activities.</a:t>
            </a:r>
          </a:p>
          <a:p>
            <a:pPr lvl="2" eaLnBrk="1" hangingPunct="1">
              <a:spcBef>
                <a:spcPct val="0"/>
              </a:spcBef>
            </a:pPr>
            <a:r>
              <a:rPr lang="en-US" altLang="en-US" dirty="0"/>
              <a:t>Representation that the information has not been collected for unrelated purposes, such as satisfying a state or federal mandated reporting requirement.</a:t>
            </a:r>
          </a:p>
          <a:p>
            <a:pPr lvl="2" eaLnBrk="1" hangingPunct="1">
              <a:spcBef>
                <a:spcPct val="0"/>
              </a:spcBef>
            </a:pPr>
            <a:r>
              <a:rPr lang="en-US" altLang="en-US" dirty="0"/>
              <a:t>If possible, a representation that the provider is not required by state or federal law to make the information available to a government agency or other third party.</a:t>
            </a:r>
          </a:p>
          <a:p>
            <a:pPr lvl="2" eaLnBrk="1" hangingPunct="1">
              <a:spcBef>
                <a:spcPct val="0"/>
              </a:spcBef>
            </a:pPr>
            <a:endParaRPr lang="en-US" altLang="en-US" dirty="0"/>
          </a:p>
        </p:txBody>
      </p:sp>
    </p:spTree>
    <p:extLst>
      <p:ext uri="{BB962C8B-B14F-4D97-AF65-F5344CB8AC3E}">
        <p14:creationId xmlns:p14="http://schemas.microsoft.com/office/powerpoint/2010/main" val="10034111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27038" y="228600"/>
            <a:ext cx="8455025" cy="679450"/>
          </a:xfrm>
        </p:spPr>
        <p:txBody>
          <a:bodyPr/>
          <a:lstStyle/>
          <a:p>
            <a:pPr eaLnBrk="1" hangingPunct="1"/>
            <a:r>
              <a:rPr lang="en-US" altLang="en-US"/>
              <a:t>Impact and Lessons Learned (cont’d)</a:t>
            </a:r>
          </a:p>
        </p:txBody>
      </p:sp>
      <p:sp>
        <p:nvSpPr>
          <p:cNvPr id="52227" name="Content Placeholder 2"/>
          <p:cNvSpPr>
            <a:spLocks noGrp="1"/>
          </p:cNvSpPr>
          <p:nvPr>
            <p:ph idx="1"/>
          </p:nvPr>
        </p:nvSpPr>
        <p:spPr>
          <a:xfrm>
            <a:off x="427038" y="1116013"/>
            <a:ext cx="8418512" cy="4899025"/>
          </a:xfrm>
        </p:spPr>
        <p:txBody>
          <a:bodyPr/>
          <a:lstStyle/>
          <a:p>
            <a:pPr lvl="2" eaLnBrk="1" hangingPunct="1">
              <a:spcBef>
                <a:spcPct val="0"/>
              </a:spcBef>
            </a:pPr>
            <a:r>
              <a:rPr lang="en-US" altLang="en-US"/>
              <a:t>An affidavit from the PSO acknowledging the provider’s membership and that the information, if reported, was received and is being used to further the provider’s and the PSO’s privileged patient safety activities</a:t>
            </a:r>
          </a:p>
          <a:p>
            <a:pPr lvl="2" eaLnBrk="1" hangingPunct="1">
              <a:spcBef>
                <a:spcPct val="0"/>
              </a:spcBef>
            </a:pPr>
            <a:r>
              <a:rPr lang="en-US" altLang="en-US"/>
              <a:t>Limit the amount of sensitive detail contained in “incident reports”.</a:t>
            </a:r>
          </a:p>
          <a:p>
            <a:pPr lvl="2" eaLnBrk="1" hangingPunct="1">
              <a:spcBef>
                <a:spcPct val="0"/>
              </a:spcBef>
            </a:pPr>
            <a:r>
              <a:rPr lang="en-US" altLang="en-US"/>
              <a:t>Make sure that use of outside experts used to conduct patient safety activities to benefit the hospital or PSO are correctly documented and use referenced in PSES.</a:t>
            </a:r>
          </a:p>
          <a:p>
            <a:pPr lvl="2" eaLnBrk="1" hangingPunct="1">
              <a:spcBef>
                <a:spcPct val="0"/>
              </a:spcBef>
            </a:pPr>
            <a:r>
              <a:rPr lang="en-US" altLang="en-US"/>
              <a:t>Remember, risk management information and activities relating to claims and litigation support will not be considered PSWP.</a:t>
            </a:r>
          </a:p>
          <a:p>
            <a:pPr lvl="2" eaLnBrk="1" hangingPunct="1">
              <a:spcBef>
                <a:spcPct val="0"/>
              </a:spcBef>
            </a:pPr>
            <a:endParaRPr lang="en-US" altLang="en-US"/>
          </a:p>
        </p:txBody>
      </p:sp>
    </p:spTree>
    <p:extLst>
      <p:ext uri="{BB962C8B-B14F-4D97-AF65-F5344CB8AC3E}">
        <p14:creationId xmlns:p14="http://schemas.microsoft.com/office/powerpoint/2010/main" val="9033478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27038" y="228600"/>
            <a:ext cx="8455025" cy="762000"/>
          </a:xfrm>
        </p:spPr>
        <p:txBody>
          <a:bodyPr/>
          <a:lstStyle/>
          <a:p>
            <a:pPr eaLnBrk="1" hangingPunct="1"/>
            <a:r>
              <a:rPr lang="en-US" altLang="en-US" dirty="0"/>
              <a:t>Additional Litigation Lessons Learned and Questions Raised</a:t>
            </a:r>
          </a:p>
        </p:txBody>
      </p:sp>
      <p:sp>
        <p:nvSpPr>
          <p:cNvPr id="53251" name="Content Placeholder 2"/>
          <p:cNvSpPr>
            <a:spLocks noGrp="1"/>
          </p:cNvSpPr>
          <p:nvPr>
            <p:ph idx="1"/>
          </p:nvPr>
        </p:nvSpPr>
        <p:spPr>
          <a:xfrm>
            <a:off x="304800" y="1144588"/>
            <a:ext cx="8418513" cy="5246687"/>
          </a:xfrm>
        </p:spPr>
        <p:txBody>
          <a:bodyPr/>
          <a:lstStyle/>
          <a:p>
            <a:pPr eaLnBrk="1" hangingPunct="1"/>
            <a:r>
              <a:rPr lang="en-US" altLang="en-US"/>
              <a:t>Most plaintiffs/agencies will make the following additional types of challenges in seeking access to claimed PSWP:</a:t>
            </a:r>
          </a:p>
          <a:p>
            <a:pPr lvl="1" eaLnBrk="1" hangingPunct="1">
              <a:spcBef>
                <a:spcPct val="0"/>
              </a:spcBef>
            </a:pPr>
            <a:r>
              <a:rPr lang="en-US" altLang="en-US"/>
              <a:t>Did the provider and PSO establish a PSES?  When?</a:t>
            </a:r>
          </a:p>
          <a:p>
            <a:pPr lvl="1" eaLnBrk="1" hangingPunct="1">
              <a:spcBef>
                <a:spcPct val="0"/>
              </a:spcBef>
            </a:pPr>
            <a:r>
              <a:rPr lang="en-US" altLang="en-US"/>
              <a:t>Was the information sought identified by the provider/PSO as being collected within a PSES?</a:t>
            </a:r>
          </a:p>
          <a:p>
            <a:pPr lvl="1" eaLnBrk="1" hangingPunct="1">
              <a:spcBef>
                <a:spcPct val="0"/>
              </a:spcBef>
            </a:pPr>
            <a:r>
              <a:rPr lang="en-US" altLang="en-US"/>
              <a:t>Was it actually collected and either actually or functionally reported to the PSO?  What evidence/documentation?</a:t>
            </a:r>
          </a:p>
          <a:p>
            <a:pPr lvl="1" eaLnBrk="1" hangingPunct="1">
              <a:spcBef>
                <a:spcPct val="0"/>
              </a:spcBef>
            </a:pPr>
            <a:r>
              <a:rPr lang="en-US" altLang="en-US"/>
              <a:t>If not yet reported, what is the justification for not doing so?  How long has information been held?  Does your PSES policy reflect a practice or standard for retention?</a:t>
            </a:r>
          </a:p>
        </p:txBody>
      </p:sp>
    </p:spTree>
    <p:extLst>
      <p:ext uri="{BB962C8B-B14F-4D97-AF65-F5344CB8AC3E}">
        <p14:creationId xmlns:p14="http://schemas.microsoft.com/office/powerpoint/2010/main" val="40319106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27038" y="228600"/>
            <a:ext cx="8455025" cy="679450"/>
          </a:xfrm>
        </p:spPr>
        <p:txBody>
          <a:bodyPr/>
          <a:lstStyle/>
          <a:p>
            <a:pPr eaLnBrk="1" hangingPunct="1"/>
            <a:r>
              <a:rPr lang="en-US" altLang="en-US" dirty="0"/>
              <a:t>Additional Litigation Lessons Learned and Questions Raised </a:t>
            </a:r>
            <a:r>
              <a:rPr lang="en-US" altLang="en-US" sz="1800" dirty="0"/>
              <a:t>(cont’d)</a:t>
            </a:r>
          </a:p>
        </p:txBody>
      </p:sp>
      <p:sp>
        <p:nvSpPr>
          <p:cNvPr id="54275" name="Content Placeholder 2"/>
          <p:cNvSpPr>
            <a:spLocks noGrp="1"/>
          </p:cNvSpPr>
          <p:nvPr>
            <p:ph idx="1"/>
          </p:nvPr>
        </p:nvSpPr>
        <p:spPr>
          <a:xfrm>
            <a:off x="427038" y="1135063"/>
            <a:ext cx="8418512" cy="4621212"/>
          </a:xfrm>
        </p:spPr>
        <p:txBody>
          <a:bodyPr/>
          <a:lstStyle/>
          <a:p>
            <a:pPr lvl="1" eaLnBrk="1" hangingPunct="1">
              <a:spcBef>
                <a:spcPct val="0"/>
              </a:spcBef>
            </a:pPr>
            <a:r>
              <a:rPr lang="en-US" altLang="en-US"/>
              <a:t>Has information been dropped out?  Did you document this action?</a:t>
            </a:r>
          </a:p>
          <a:p>
            <a:pPr lvl="1" eaLnBrk="1" hangingPunct="1">
              <a:spcBef>
                <a:spcPct val="0"/>
              </a:spcBef>
            </a:pPr>
            <a:r>
              <a:rPr lang="en-US" altLang="en-US"/>
              <a:t>Is it eligible for protection?</a:t>
            </a:r>
          </a:p>
          <a:p>
            <a:pPr lvl="1" eaLnBrk="1" hangingPunct="1">
              <a:spcBef>
                <a:spcPct val="0"/>
              </a:spcBef>
            </a:pPr>
            <a:r>
              <a:rPr lang="en-US" altLang="en-US"/>
              <a:t>May be protected under state law.</a:t>
            </a:r>
          </a:p>
          <a:p>
            <a:pPr lvl="1" eaLnBrk="1" hangingPunct="1">
              <a:spcBef>
                <a:spcPct val="0"/>
              </a:spcBef>
            </a:pPr>
            <a:r>
              <a:rPr lang="en-US" altLang="en-US"/>
              <a:t>Is provider/PSO asserting multiple protections?</a:t>
            </a:r>
          </a:p>
          <a:p>
            <a:pPr lvl="2" eaLnBrk="1" hangingPunct="1">
              <a:spcBef>
                <a:spcPct val="0"/>
              </a:spcBef>
            </a:pPr>
            <a:r>
              <a:rPr lang="en-US" altLang="en-US"/>
              <a:t>If collected for another purpose, even if for</a:t>
            </a:r>
            <a:br>
              <a:rPr lang="en-US" altLang="en-US"/>
            </a:br>
            <a:r>
              <a:rPr lang="en-US" altLang="en-US"/>
              <a:t>attorney-client, or in anticipation of litigation or protected under state statute, plaintiff can argue information was collected for another purpose and therefore the PSQIA protections do not apply – cannot be PSWP and privileged under attorney-client</a:t>
            </a:r>
          </a:p>
        </p:txBody>
      </p:sp>
    </p:spTree>
    <p:extLst>
      <p:ext uri="{BB962C8B-B14F-4D97-AF65-F5344CB8AC3E}">
        <p14:creationId xmlns:p14="http://schemas.microsoft.com/office/powerpoint/2010/main" val="38850685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27038" y="228600"/>
            <a:ext cx="8455025" cy="679450"/>
          </a:xfrm>
        </p:spPr>
        <p:txBody>
          <a:bodyPr/>
          <a:lstStyle/>
          <a:p>
            <a:pPr eaLnBrk="1" hangingPunct="1"/>
            <a:r>
              <a:rPr lang="en-US" altLang="en-US" dirty="0"/>
              <a:t>Additional Litigation Lessons Learned and Questions Raised </a:t>
            </a:r>
            <a:r>
              <a:rPr lang="en-US" altLang="en-US" sz="1800" dirty="0"/>
              <a:t>(cont’d)</a:t>
            </a:r>
          </a:p>
        </p:txBody>
      </p:sp>
      <p:sp>
        <p:nvSpPr>
          <p:cNvPr id="55299" name="Content Placeholder 2"/>
          <p:cNvSpPr>
            <a:spLocks noGrp="1"/>
          </p:cNvSpPr>
          <p:nvPr>
            <p:ph idx="1"/>
          </p:nvPr>
        </p:nvSpPr>
        <p:spPr>
          <a:xfrm>
            <a:off x="427038" y="1163638"/>
            <a:ext cx="8418512" cy="4621212"/>
          </a:xfrm>
        </p:spPr>
        <p:txBody>
          <a:bodyPr/>
          <a:lstStyle/>
          <a:p>
            <a:pPr lvl="1" eaLnBrk="1" hangingPunct="1">
              <a:spcBef>
                <a:spcPct val="0"/>
              </a:spcBef>
            </a:pPr>
            <a:r>
              <a:rPr lang="en-US" altLang="en-US"/>
              <a:t>Is provider/PSO attempting to use information that was reported or which cannot be dropped out, i.e., an analysis, for another purpose, such as to defend itself in a lawsuit or government investigation?</a:t>
            </a:r>
          </a:p>
          <a:p>
            <a:pPr lvl="2" eaLnBrk="1" hangingPunct="1">
              <a:spcBef>
                <a:spcPct val="0"/>
              </a:spcBef>
            </a:pPr>
            <a:r>
              <a:rPr lang="en-US" altLang="en-US"/>
              <a:t>Once it becomes PSWP, a provider may not disclose to a third party or introduce as evidence to establish a defense.</a:t>
            </a:r>
          </a:p>
          <a:p>
            <a:pPr lvl="1" eaLnBrk="1" hangingPunct="1">
              <a:spcBef>
                <a:spcPct val="0"/>
              </a:spcBef>
            </a:pPr>
            <a:r>
              <a:rPr lang="en-US" altLang="en-US"/>
              <a:t>Is the provider required to collect and maintain the disputed documents pursuant to a state or federal statute, regulation or other law or pursuant to an accreditation standard?</a:t>
            </a:r>
          </a:p>
        </p:txBody>
      </p:sp>
    </p:spTree>
    <p:extLst>
      <p:ext uri="{BB962C8B-B14F-4D97-AF65-F5344CB8AC3E}">
        <p14:creationId xmlns:p14="http://schemas.microsoft.com/office/powerpoint/2010/main" val="2992633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ctrTitle"/>
          </p:nvPr>
        </p:nvSpPr>
        <p:spPr>
          <a:xfrm>
            <a:off x="2574851" y="1070923"/>
            <a:ext cx="6324600" cy="762000"/>
          </a:xfrm>
        </p:spPr>
        <p:txBody>
          <a:bodyPr/>
          <a:lstStyle/>
          <a:p>
            <a:pPr algn="ctr"/>
            <a:r>
              <a:rPr lang="en-US" altLang="en-US" sz="3200" dirty="0"/>
              <a:t>CHART INSTITUTE PSO</a:t>
            </a:r>
          </a:p>
        </p:txBody>
      </p:sp>
      <p:sp>
        <p:nvSpPr>
          <p:cNvPr id="3075" name="Rectangle 7"/>
          <p:cNvSpPr>
            <a:spLocks noGrp="1" noChangeArrowheads="1"/>
          </p:cNvSpPr>
          <p:nvPr>
            <p:ph type="subTitle" idx="1"/>
          </p:nvPr>
        </p:nvSpPr>
        <p:spPr>
          <a:xfrm>
            <a:off x="2783958" y="2801681"/>
            <a:ext cx="6360042" cy="1219200"/>
          </a:xfrm>
        </p:spPr>
        <p:txBody>
          <a:bodyPr/>
          <a:lstStyle/>
          <a:p>
            <a:pPr algn="ctr"/>
            <a:r>
              <a:rPr lang="en-US" altLang="en-US" sz="2050" b="1" dirty="0"/>
              <a:t>Maximizing Peer Review Privilege Protections under State Laws and the Patient Safety Act</a:t>
            </a:r>
          </a:p>
        </p:txBody>
      </p:sp>
      <p:sp>
        <p:nvSpPr>
          <p:cNvPr id="3076" name="Text Box 8"/>
          <p:cNvSpPr txBox="1">
            <a:spLocks noChangeArrowheads="1"/>
          </p:cNvSpPr>
          <p:nvPr/>
        </p:nvSpPr>
        <p:spPr bwMode="auto">
          <a:xfrm>
            <a:off x="2743200" y="5257800"/>
            <a:ext cx="5207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30000"/>
              </a:spcBef>
              <a:spcAft>
                <a:spcPct val="25000"/>
              </a:spcAft>
              <a:buClr>
                <a:srgbClr val="C5A901"/>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C5A901"/>
              </a:buClr>
              <a:buChar char="•"/>
              <a:defRPr sz="2200">
                <a:solidFill>
                  <a:schemeClr val="tx1"/>
                </a:solidFill>
                <a:latin typeface="Arial" charset="0"/>
              </a:defRPr>
            </a:lvl2pPr>
            <a:lvl3pPr marL="1143000" indent="-228600" eaLnBrk="0" hangingPunct="0">
              <a:spcBef>
                <a:spcPct val="30000"/>
              </a:spcBef>
              <a:spcAft>
                <a:spcPct val="25000"/>
              </a:spcAft>
              <a:buClr>
                <a:srgbClr val="C5A901"/>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C5A901"/>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9pPr>
          </a:lstStyle>
          <a:p>
            <a:pPr lvl="0" eaLnBrk="1" hangingPunct="1">
              <a:spcBef>
                <a:spcPct val="50000"/>
              </a:spcBef>
              <a:spcAft>
                <a:spcPct val="0"/>
              </a:spcAft>
              <a:buClrTx/>
              <a:buNone/>
            </a:pPr>
            <a:r>
              <a:rPr lang="fi-FI" altLang="en-US" sz="1600" dirty="0">
                <a:solidFill>
                  <a:srgbClr val="004961"/>
                </a:solidFill>
              </a:rPr>
              <a:t>Michael R. Callahan</a:t>
            </a:r>
            <a:br>
              <a:rPr lang="fi-FI" altLang="en-US" sz="1600" dirty="0">
                <a:solidFill>
                  <a:srgbClr val="004961"/>
                </a:solidFill>
              </a:rPr>
            </a:br>
            <a:r>
              <a:rPr lang="fi-FI" altLang="en-US" sz="1600" dirty="0"/>
              <a:t>Katten Muchin Rosenman LLP</a:t>
            </a:r>
            <a:br>
              <a:rPr lang="fi-FI" altLang="en-US" sz="1600" dirty="0"/>
            </a:br>
            <a:r>
              <a:rPr lang="fi-FI" altLang="en-US" sz="1600" dirty="0"/>
              <a:t>312-902-5634</a:t>
            </a:r>
            <a:br>
              <a:rPr lang="fi-FI" altLang="en-US" sz="1600" dirty="0"/>
            </a:br>
            <a:r>
              <a:rPr lang="fi-FI" altLang="en-US" sz="1600" dirty="0"/>
              <a:t>michael.callahan@kattenlaw.com</a:t>
            </a:r>
          </a:p>
        </p:txBody>
      </p:sp>
      <p:sp>
        <p:nvSpPr>
          <p:cNvPr id="4" name="Rectangle 3"/>
          <p:cNvSpPr/>
          <p:nvPr/>
        </p:nvSpPr>
        <p:spPr>
          <a:xfrm>
            <a:off x="2438400" y="6477000"/>
            <a:ext cx="2133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dirty="0">
                <a:solidFill>
                  <a:schemeClr val="tx1"/>
                </a:solidFill>
              </a:rPr>
              <a:t>139793415</a:t>
            </a:r>
          </a:p>
        </p:txBody>
      </p:sp>
      <p:sp>
        <p:nvSpPr>
          <p:cNvPr id="6" name="Rectangle 7"/>
          <p:cNvSpPr txBox="1">
            <a:spLocks noChangeArrowheads="1"/>
          </p:cNvSpPr>
          <p:nvPr/>
        </p:nvSpPr>
        <p:spPr bwMode="auto">
          <a:xfrm>
            <a:off x="2438400" y="2082686"/>
            <a:ext cx="636004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30000"/>
              </a:spcBef>
              <a:spcAft>
                <a:spcPct val="25000"/>
              </a:spcAft>
              <a:buClr>
                <a:srgbClr val="C5A901"/>
              </a:buClr>
              <a:buFont typeface="Wingdings" pitchFamily="2" charset="2"/>
              <a:buNone/>
              <a:defRPr sz="2400">
                <a:solidFill>
                  <a:schemeClr val="tx1">
                    <a:lumMod val="65000"/>
                    <a:lumOff val="35000"/>
                  </a:schemeClr>
                </a:solidFill>
                <a:latin typeface="+mn-lt"/>
                <a:ea typeface="+mn-ea"/>
                <a:cs typeface="+mn-cs"/>
              </a:defRPr>
            </a:lvl1pPr>
            <a:lvl2pPr marL="742950" indent="-285750" algn="l" rtl="0" eaLnBrk="1" fontAlgn="base" hangingPunct="1">
              <a:spcBef>
                <a:spcPct val="30000"/>
              </a:spcBef>
              <a:spcAft>
                <a:spcPct val="25000"/>
              </a:spcAft>
              <a:buClr>
                <a:srgbClr val="C5A901"/>
              </a:buClr>
              <a:buChar char="•"/>
              <a:defRPr sz="2200">
                <a:solidFill>
                  <a:schemeClr val="tx1"/>
                </a:solidFill>
                <a:latin typeface="+mn-lt"/>
              </a:defRPr>
            </a:lvl2pPr>
            <a:lvl3pPr marL="1143000" indent="-228600" algn="l" rtl="0" eaLnBrk="1" fontAlgn="base" hangingPunct="1">
              <a:spcBef>
                <a:spcPct val="30000"/>
              </a:spcBef>
              <a:spcAft>
                <a:spcPct val="25000"/>
              </a:spcAft>
              <a:buClr>
                <a:srgbClr val="C5A901"/>
              </a:buClr>
              <a:buFont typeface="Symbol" pitchFamily="18" charset="2"/>
              <a:buChar char="-"/>
              <a:defRPr sz="2200">
                <a:solidFill>
                  <a:schemeClr val="tx1"/>
                </a:solidFill>
                <a:latin typeface="+mn-lt"/>
              </a:defRPr>
            </a:lvl3pPr>
            <a:lvl4pPr marL="1600200" indent="-228600" algn="l" rtl="0" eaLnBrk="1" fontAlgn="base" hangingPunct="1">
              <a:spcBef>
                <a:spcPct val="30000"/>
              </a:spcBef>
              <a:spcAft>
                <a:spcPct val="25000"/>
              </a:spcAft>
              <a:buClr>
                <a:srgbClr val="C5A901"/>
              </a:buClr>
              <a:buSzPct val="65000"/>
              <a:buFont typeface="Wingdings" pitchFamily="2" charset="2"/>
              <a:buChar char="v"/>
              <a:defRPr sz="2200">
                <a:solidFill>
                  <a:schemeClr val="tx1"/>
                </a:solidFill>
                <a:latin typeface="+mn-lt"/>
              </a:defRPr>
            </a:lvl4pPr>
            <a:lvl5pPr marL="2057400" indent="-228600" algn="l" rtl="0" eaLnBrk="1" fontAlgn="base" hangingPunct="1">
              <a:spcBef>
                <a:spcPct val="30000"/>
              </a:spcBef>
              <a:spcAft>
                <a:spcPct val="25000"/>
              </a:spcAft>
              <a:buClr>
                <a:srgbClr val="C5A901"/>
              </a:buClr>
              <a:buSzPct val="70000"/>
              <a:buFont typeface="Wingdings" pitchFamily="2" charset="2"/>
              <a:buChar char="Ø"/>
              <a:defRPr sz="2200">
                <a:solidFill>
                  <a:schemeClr val="tx1"/>
                </a:solidFill>
                <a:latin typeface="+mn-lt"/>
              </a:defRPr>
            </a:lvl5pPr>
            <a:lvl6pPr marL="25146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6pPr>
            <a:lvl7pPr marL="29718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7pPr>
            <a:lvl8pPr marL="34290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8pPr>
            <a:lvl9pPr marL="38862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9pPr>
          </a:lstStyle>
          <a:p>
            <a:pPr algn="ctr"/>
            <a:r>
              <a:rPr lang="en-US" altLang="en-US" sz="2050" b="1" kern="0" dirty="0"/>
              <a:t>June 18, 2019</a:t>
            </a:r>
          </a:p>
        </p:txBody>
      </p:sp>
    </p:spTree>
    <p:extLst>
      <p:ext uri="{BB962C8B-B14F-4D97-AF65-F5344CB8AC3E}">
        <p14:creationId xmlns:p14="http://schemas.microsoft.com/office/powerpoint/2010/main" val="24712172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27038" y="228600"/>
            <a:ext cx="8455025" cy="679450"/>
          </a:xfrm>
        </p:spPr>
        <p:txBody>
          <a:bodyPr/>
          <a:lstStyle/>
          <a:p>
            <a:pPr eaLnBrk="1" hangingPunct="1"/>
            <a:r>
              <a:rPr lang="en-US" altLang="en-US" dirty="0"/>
              <a:t>Additional Litigation Lessons Learned and Questions Raised </a:t>
            </a:r>
            <a:r>
              <a:rPr lang="en-US" altLang="en-US" sz="1600" dirty="0"/>
              <a:t>(cont’d)</a:t>
            </a:r>
          </a:p>
        </p:txBody>
      </p:sp>
      <p:sp>
        <p:nvSpPr>
          <p:cNvPr id="56323" name="Content Placeholder 2"/>
          <p:cNvSpPr>
            <a:spLocks noGrp="1"/>
          </p:cNvSpPr>
          <p:nvPr>
            <p:ph idx="1"/>
          </p:nvPr>
        </p:nvSpPr>
        <p:spPr>
          <a:xfrm>
            <a:off x="446088" y="1219200"/>
            <a:ext cx="8416925" cy="4621213"/>
          </a:xfrm>
        </p:spPr>
        <p:txBody>
          <a:bodyPr/>
          <a:lstStyle/>
          <a:p>
            <a:pPr eaLnBrk="1" hangingPunct="1"/>
            <a:r>
              <a:rPr lang="en-US" altLang="en-US" b="1"/>
              <a:t>Document, document, document</a:t>
            </a:r>
          </a:p>
          <a:p>
            <a:pPr lvl="1" eaLnBrk="1" hangingPunct="1">
              <a:spcBef>
                <a:spcPct val="0"/>
              </a:spcBef>
            </a:pPr>
            <a:r>
              <a:rPr lang="en-US" altLang="en-US"/>
              <a:t>PSO member agreement</a:t>
            </a:r>
          </a:p>
          <a:p>
            <a:pPr lvl="1" eaLnBrk="1" hangingPunct="1">
              <a:spcBef>
                <a:spcPct val="0"/>
              </a:spcBef>
            </a:pPr>
            <a:r>
              <a:rPr lang="en-US" altLang="en-US"/>
              <a:t>PSES policies</a:t>
            </a:r>
          </a:p>
          <a:p>
            <a:pPr lvl="1" eaLnBrk="1" hangingPunct="1">
              <a:spcBef>
                <a:spcPct val="0"/>
              </a:spcBef>
            </a:pPr>
            <a:r>
              <a:rPr lang="en-US" altLang="en-US"/>
              <a:t>Forms</a:t>
            </a:r>
          </a:p>
          <a:p>
            <a:pPr lvl="1" eaLnBrk="1" hangingPunct="1">
              <a:spcBef>
                <a:spcPct val="0"/>
              </a:spcBef>
            </a:pPr>
            <a:r>
              <a:rPr lang="en-US" altLang="en-US"/>
              <a:t>Documentation of how and when PSWP is collected, reported or dropped out</a:t>
            </a:r>
          </a:p>
          <a:p>
            <a:pPr lvl="1" eaLnBrk="1" hangingPunct="1">
              <a:spcBef>
                <a:spcPct val="0"/>
              </a:spcBef>
            </a:pPr>
            <a:r>
              <a:rPr lang="en-US" altLang="en-US"/>
              <a:t>Detailed affidavits</a:t>
            </a:r>
          </a:p>
          <a:p>
            <a:pPr lvl="1" eaLnBrk="1" hangingPunct="1">
              <a:spcBef>
                <a:spcPct val="0"/>
              </a:spcBef>
            </a:pPr>
            <a:r>
              <a:rPr lang="en-US" altLang="en-US"/>
              <a:t>Separate Attorney-client privilege protections</a:t>
            </a:r>
          </a:p>
          <a:p>
            <a:pPr lvl="1" eaLnBrk="1" hangingPunct="1">
              <a:spcBef>
                <a:spcPct val="0"/>
              </a:spcBef>
            </a:pPr>
            <a:r>
              <a:rPr lang="en-US" altLang="en-US"/>
              <a:t>Independent contractor agreements</a:t>
            </a:r>
          </a:p>
          <a:p>
            <a:pPr lvl="1" eaLnBrk="1" hangingPunct="1">
              <a:spcBef>
                <a:spcPct val="0"/>
              </a:spcBef>
            </a:pPr>
            <a:r>
              <a:rPr lang="en-US" altLang="en-US"/>
              <a:t>Utilization of disclosure exceptions</a:t>
            </a:r>
          </a:p>
        </p:txBody>
      </p:sp>
    </p:spTree>
    <p:extLst>
      <p:ext uri="{BB962C8B-B14F-4D97-AF65-F5344CB8AC3E}">
        <p14:creationId xmlns:p14="http://schemas.microsoft.com/office/powerpoint/2010/main" val="36285997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27038" y="228600"/>
            <a:ext cx="8455025" cy="679450"/>
          </a:xfrm>
        </p:spPr>
        <p:txBody>
          <a:bodyPr/>
          <a:lstStyle/>
          <a:p>
            <a:pPr eaLnBrk="1" hangingPunct="1"/>
            <a:r>
              <a:rPr lang="en-US" altLang="en-US" dirty="0"/>
              <a:t>Additional Litigation Lessons Learned and Questions Raised </a:t>
            </a:r>
            <a:r>
              <a:rPr lang="en-US" altLang="en-US" sz="1800" dirty="0"/>
              <a:t>(cont’d)</a:t>
            </a:r>
          </a:p>
        </p:txBody>
      </p:sp>
      <p:sp>
        <p:nvSpPr>
          <p:cNvPr id="57347" name="Content Placeholder 2"/>
          <p:cNvSpPr>
            <a:spLocks noGrp="1"/>
          </p:cNvSpPr>
          <p:nvPr>
            <p:ph idx="1"/>
          </p:nvPr>
        </p:nvSpPr>
        <p:spPr>
          <a:xfrm>
            <a:off x="446088" y="1211263"/>
            <a:ext cx="8416925" cy="4621212"/>
          </a:xfrm>
        </p:spPr>
        <p:txBody>
          <a:bodyPr/>
          <a:lstStyle/>
          <a:p>
            <a:pPr eaLnBrk="1" hangingPunct="1"/>
            <a:r>
              <a:rPr lang="en-US" altLang="en-US"/>
              <a:t>Advise PSO when served with discovery request.</a:t>
            </a:r>
          </a:p>
          <a:p>
            <a:pPr eaLnBrk="1" hangingPunct="1"/>
            <a:r>
              <a:rPr lang="en-US" altLang="en-US"/>
              <a:t>Educate defense counsel in advance – work with outside counsel if needed.</a:t>
            </a:r>
          </a:p>
          <a:p>
            <a:pPr eaLnBrk="1" hangingPunct="1"/>
            <a:r>
              <a:rPr lang="en-US" altLang="en-US"/>
              <a:t>Get a handle on how adverse discovery rulings can be challenged on appeal.</a:t>
            </a:r>
          </a:p>
        </p:txBody>
      </p:sp>
    </p:spTree>
    <p:extLst>
      <p:ext uri="{BB962C8B-B14F-4D97-AF65-F5344CB8AC3E}">
        <p14:creationId xmlns:p14="http://schemas.microsoft.com/office/powerpoint/2010/main" val="22063533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a:xfrm>
            <a:off x="427038" y="228600"/>
            <a:ext cx="8455025" cy="679450"/>
          </a:xfrm>
          <a:prstGeom prst="rect">
            <a:avLst/>
          </a:prstGeom>
        </p:spPr>
        <p:txBody>
          <a:bodyPr/>
          <a:lstStyle/>
          <a:p>
            <a:pPr eaLnBrk="1" hangingPunct="1"/>
            <a:r>
              <a:rPr lang="en-US" altLang="en-US" dirty="0"/>
              <a:t>Speaker Bios</a:t>
            </a:r>
          </a:p>
        </p:txBody>
      </p:sp>
      <p:sp>
        <p:nvSpPr>
          <p:cNvPr id="5" name="Content Placeholder 2"/>
          <p:cNvSpPr txBox="1">
            <a:spLocks/>
          </p:cNvSpPr>
          <p:nvPr/>
        </p:nvSpPr>
        <p:spPr bwMode="auto">
          <a:xfrm>
            <a:off x="153988" y="1126772"/>
            <a:ext cx="8542337" cy="530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lnSpc>
                <a:spcPct val="120000"/>
              </a:lnSpc>
              <a:spcBef>
                <a:spcPts val="600"/>
              </a:spcBef>
              <a:spcAft>
                <a:spcPts val="500"/>
              </a:spcAft>
              <a:buFont typeface="Wingdings" panose="05000000000000000000" pitchFamily="2" charset="2"/>
              <a:buChar char="§"/>
              <a:defRPr sz="2400">
                <a:solidFill>
                  <a:schemeClr val="tx1"/>
                </a:solidFill>
                <a:latin typeface="+mn-lt"/>
                <a:ea typeface="+mn-ea"/>
                <a:cs typeface="+mn-cs"/>
              </a:defRPr>
            </a:lvl1pPr>
            <a:lvl2pPr marL="742950" indent="-285750" algn="l" rtl="0" fontAlgn="base">
              <a:lnSpc>
                <a:spcPct val="120000"/>
              </a:lnSpc>
              <a:spcBef>
                <a:spcPts val="0"/>
              </a:spcBef>
              <a:spcAft>
                <a:spcPts val="500"/>
              </a:spcAft>
              <a:buChar char="•"/>
              <a:defRPr sz="2200">
                <a:solidFill>
                  <a:schemeClr val="tx1"/>
                </a:solidFill>
                <a:latin typeface="+mn-lt"/>
              </a:defRPr>
            </a:lvl2pPr>
            <a:lvl3pPr marL="1143000" indent="-228600" algn="l" rtl="0" fontAlgn="base">
              <a:lnSpc>
                <a:spcPct val="120000"/>
              </a:lnSpc>
              <a:spcBef>
                <a:spcPts val="0"/>
              </a:spcBef>
              <a:spcAft>
                <a:spcPts val="500"/>
              </a:spcAft>
              <a:buFont typeface="Arial" panose="020B0604020202020204" pitchFamily="34" charset="0"/>
              <a:buChar char="–"/>
              <a:defRPr sz="2200">
                <a:solidFill>
                  <a:schemeClr val="tx1"/>
                </a:solidFill>
                <a:latin typeface="+mn-lt"/>
              </a:defRPr>
            </a:lvl3pPr>
            <a:lvl4pPr marL="1600200" indent="-228600" algn="l" rtl="0" fontAlgn="base">
              <a:lnSpc>
                <a:spcPct val="120000"/>
              </a:lnSpc>
              <a:spcBef>
                <a:spcPts val="0"/>
              </a:spcBef>
              <a:spcAft>
                <a:spcPts val="500"/>
              </a:spcAft>
              <a:buSzPct val="65000"/>
              <a:buFont typeface="Arial" panose="020B0604020202020204" pitchFamily="34" charset="0"/>
              <a:buChar char="—"/>
              <a:defRPr sz="2200">
                <a:solidFill>
                  <a:schemeClr val="tx1"/>
                </a:solidFill>
                <a:latin typeface="+mn-lt"/>
              </a:defRPr>
            </a:lvl4pPr>
            <a:lvl5pPr marL="2057400" indent="-228600" algn="l" rtl="0" fontAlgn="base">
              <a:lnSpc>
                <a:spcPct val="120000"/>
              </a:lnSpc>
              <a:spcBef>
                <a:spcPts val="0"/>
              </a:spcBef>
              <a:spcAft>
                <a:spcPts val="500"/>
              </a:spcAft>
              <a:buClr>
                <a:srgbClr val="C5A901"/>
              </a:buClr>
              <a:buSzPct val="70000"/>
              <a:buFont typeface="Wingdings" panose="05000000000000000000" pitchFamily="2" charset="2"/>
              <a:buChar char="Ø"/>
              <a:defRPr sz="2200">
                <a:solidFill>
                  <a:schemeClr val="tx1"/>
                </a:solidFill>
                <a:latin typeface="+mn-lt"/>
              </a:defRPr>
            </a:lvl5pPr>
            <a:lvl6pPr marL="25146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6pPr>
            <a:lvl7pPr marL="29718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7pPr>
            <a:lvl8pPr marL="34290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8pPr>
            <a:lvl9pPr marL="3886200" indent="-228600" algn="l" rtl="0" eaLnBrk="1" fontAlgn="base" hangingPunct="1">
              <a:spcBef>
                <a:spcPct val="30000"/>
              </a:spcBef>
              <a:spcAft>
                <a:spcPct val="25000"/>
              </a:spcAft>
              <a:buClr>
                <a:srgbClr val="91A75A"/>
              </a:buClr>
              <a:buSzPct val="70000"/>
              <a:buFont typeface="Wingdings" pitchFamily="2" charset="2"/>
              <a:buChar char="Ø"/>
              <a:defRPr sz="2200">
                <a:solidFill>
                  <a:schemeClr val="tx1"/>
                </a:solidFill>
                <a:latin typeface="+mn-lt"/>
              </a:defRPr>
            </a:lvl9pPr>
          </a:lstStyle>
          <a:p>
            <a:pPr marL="1139825" marR="0" lvl="0" indent="0" algn="l" defTabSz="914400" rtl="0" eaLnBrk="1" fontAlgn="base" latinLnBrk="0" hangingPunct="1">
              <a:lnSpc>
                <a:spcPct val="0"/>
              </a:lnSpc>
              <a:spcBef>
                <a:spcPct val="0"/>
              </a:spcBef>
              <a:spcAft>
                <a:spcPct val="0"/>
              </a:spcAft>
              <a:buClrTx/>
              <a:buSzTx/>
              <a:buFont typeface="Wingdings" panose="05000000000000000000" pitchFamily="2" charset="2"/>
              <a:buNone/>
              <a:tabLst/>
              <a:defRPr/>
            </a:pPr>
            <a:endPar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0"/>
              </a:lnSpc>
              <a:spcBef>
                <a:spcPct val="0"/>
              </a:spcBef>
              <a:spcAft>
                <a:spcPct val="0"/>
              </a:spcAft>
              <a:buClrTx/>
              <a:buSzTx/>
              <a:buFont typeface="Wingdings" panose="05000000000000000000" pitchFamily="2" charset="2"/>
              <a:buNone/>
              <a:tabLst/>
              <a:defRPr/>
            </a:pPr>
            <a:endPar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0"/>
              </a:lnSpc>
              <a:spcBef>
                <a:spcPct val="0"/>
              </a:spcBef>
              <a:spcAft>
                <a:spcPct val="0"/>
              </a:spcAft>
              <a:buClrTx/>
              <a:buSzTx/>
              <a:buFont typeface="Wingdings" panose="05000000000000000000" pitchFamily="2" charset="2"/>
              <a:buNone/>
              <a:tabLst/>
              <a:defRPr/>
            </a:pPr>
            <a:endPar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0"/>
              </a:lnSpc>
              <a:spcBef>
                <a:spcPct val="0"/>
              </a:spcBef>
              <a:spcAft>
                <a:spcPct val="0"/>
              </a:spcAft>
              <a:buClrTx/>
              <a:buSzTx/>
              <a:buFont typeface="Wingdings" panose="05000000000000000000" pitchFamily="2" charset="2"/>
              <a:buNone/>
              <a:tabLst/>
              <a:defRPr/>
            </a:pPr>
            <a:endPar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0"/>
              </a:lnSpc>
              <a:spcBef>
                <a:spcPct val="0"/>
              </a:spcBef>
              <a:spcAft>
                <a:spcPct val="0"/>
              </a:spcAft>
              <a:buClrTx/>
              <a:buSzTx/>
              <a:buFont typeface="Wingdings" panose="05000000000000000000" pitchFamily="2" charset="2"/>
              <a:buNone/>
              <a:tabLst/>
              <a:defRPr/>
            </a:pPr>
            <a:endPar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0"/>
              </a:lnSpc>
              <a:spcBef>
                <a:spcPct val="0"/>
              </a:spcBef>
              <a:spcAft>
                <a:spcPct val="0"/>
              </a:spcAft>
              <a:buClrTx/>
              <a:buSzTx/>
              <a:buFont typeface="Wingdings" panose="05000000000000000000" pitchFamily="2" charset="2"/>
              <a:buNone/>
              <a:tabLst/>
              <a:defRPr/>
            </a:pPr>
            <a:endPar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0"/>
              </a:lnSpc>
              <a:spcBef>
                <a:spcPct val="0"/>
              </a:spcBef>
              <a:spcAft>
                <a:spcPct val="0"/>
              </a:spcAft>
              <a:buClrTx/>
              <a:buSzTx/>
              <a:buFont typeface="Wingdings" panose="05000000000000000000" pitchFamily="2" charset="2"/>
              <a:buNone/>
              <a:tabLst/>
              <a:defRPr/>
            </a:pPr>
            <a:endPar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0"/>
              </a:lnSpc>
              <a:spcBef>
                <a:spcPct val="0"/>
              </a:spcBef>
              <a:spcAft>
                <a:spcPct val="0"/>
              </a:spcAft>
              <a:buClrTx/>
              <a:buSzTx/>
              <a:buFont typeface="Wingdings" panose="05000000000000000000" pitchFamily="2" charset="2"/>
              <a:buNone/>
              <a:tabLst/>
              <a:defRPr/>
            </a:pPr>
            <a:endPar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0"/>
              </a:lnSpc>
              <a:spcBef>
                <a:spcPct val="0"/>
              </a:spcBef>
              <a:spcAft>
                <a:spcPct val="0"/>
              </a:spcAft>
              <a:buClrTx/>
              <a:buSzTx/>
              <a:buFont typeface="Wingdings" panose="05000000000000000000" pitchFamily="2" charset="2"/>
              <a:buNone/>
              <a:tabLst/>
              <a:defRPr/>
            </a:pPr>
            <a:endPar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0"/>
              </a:lnSpc>
              <a:spcBef>
                <a:spcPct val="0"/>
              </a:spcBef>
              <a:spcAft>
                <a:spcPct val="0"/>
              </a:spcAft>
              <a:buClrTx/>
              <a:buSzTx/>
              <a:buFont typeface="Wingdings" panose="05000000000000000000" pitchFamily="2" charset="2"/>
              <a:buNone/>
              <a:tabLst/>
              <a:defRPr/>
            </a:pPr>
            <a:endPar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0"/>
              </a:lnSpc>
              <a:spcBef>
                <a:spcPct val="0"/>
              </a:spcBef>
              <a:spcAft>
                <a:spcPct val="0"/>
              </a:spcAft>
              <a:buClrTx/>
              <a:buSzTx/>
              <a:buFont typeface="Wingdings" panose="05000000000000000000" pitchFamily="2" charset="2"/>
              <a:buNone/>
              <a:tabLst/>
              <a:defRPr/>
            </a:pPr>
            <a:endPar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0"/>
              </a:lnSpc>
              <a:spcBef>
                <a:spcPct val="0"/>
              </a:spcBef>
              <a:spcAft>
                <a:spcPct val="0"/>
              </a:spcAft>
              <a:buClrTx/>
              <a:buSzTx/>
              <a:buFont typeface="Wingdings" panose="05000000000000000000" pitchFamily="2" charset="2"/>
              <a:buNone/>
              <a:tabLst/>
              <a:defRPr/>
            </a:pPr>
            <a:endPar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0"/>
              </a:lnSpc>
              <a:spcBef>
                <a:spcPct val="0"/>
              </a:spcBef>
              <a:spcAft>
                <a:spcPct val="0"/>
              </a:spcAft>
              <a:buClrTx/>
              <a:buSzTx/>
              <a:buFont typeface="Wingdings" panose="05000000000000000000" pitchFamily="2" charset="2"/>
              <a:buNone/>
              <a:tabLst/>
              <a:defRPr/>
            </a:pPr>
            <a:endPar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0"/>
              </a:lnSpc>
              <a:spcBef>
                <a:spcPct val="0"/>
              </a:spcBef>
              <a:spcAft>
                <a:spcPct val="0"/>
              </a:spcAft>
              <a:buClrTx/>
              <a:buSzTx/>
              <a:buFont typeface="Wingdings" panose="05000000000000000000" pitchFamily="2" charset="2"/>
              <a:buNone/>
              <a:tabLst/>
              <a:defRPr/>
            </a:pPr>
            <a:endPar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0"/>
              </a:lnSpc>
              <a:spcBef>
                <a:spcPct val="0"/>
              </a:spcBef>
              <a:spcAft>
                <a:spcPct val="0"/>
              </a:spcAft>
              <a:buClrTx/>
              <a:buSzTx/>
              <a:buFont typeface="Wingdings" panose="05000000000000000000" pitchFamily="2" charset="2"/>
              <a:buNone/>
              <a:tabLst/>
              <a:defRPr/>
            </a:pPr>
            <a:endPar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0"/>
              </a:lnSpc>
              <a:spcBef>
                <a:spcPct val="0"/>
              </a:spcBef>
              <a:spcAft>
                <a:spcPct val="0"/>
              </a:spcAft>
              <a:buClrTx/>
              <a:buSzTx/>
              <a:buFont typeface="Wingdings" panose="05000000000000000000" pitchFamily="2" charset="2"/>
              <a:buNone/>
              <a:tabLst/>
              <a:defRPr/>
            </a:pPr>
            <a:endPar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0"/>
              </a:lnSpc>
              <a:spcBef>
                <a:spcPct val="0"/>
              </a:spcBef>
              <a:spcAft>
                <a:spcPct val="0"/>
              </a:spcAft>
              <a:buClrTx/>
              <a:buSzTx/>
              <a:buFont typeface="Wingdings" panose="05000000000000000000" pitchFamily="2" charset="2"/>
              <a:buNone/>
              <a:tabLst/>
              <a:defRPr/>
            </a:pPr>
            <a:endPar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0"/>
              </a:lnSpc>
              <a:spcBef>
                <a:spcPct val="0"/>
              </a:spcBef>
              <a:spcAft>
                <a:spcPct val="0"/>
              </a:spcAft>
              <a:buClrTx/>
              <a:buSzTx/>
              <a:buFont typeface="Wingdings" panose="05000000000000000000" pitchFamily="2" charset="2"/>
              <a:buNone/>
              <a:tabLst/>
              <a:defRPr/>
            </a:pPr>
            <a:endPar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0"/>
              </a:lnSpc>
              <a:spcBef>
                <a:spcPct val="0"/>
              </a:spcBef>
              <a:spcAft>
                <a:spcPct val="0"/>
              </a:spcAft>
              <a:buClrTx/>
              <a:buSzTx/>
              <a:buFont typeface="Wingdings" panose="05000000000000000000" pitchFamily="2" charset="2"/>
              <a:buNone/>
              <a:tabLst/>
              <a:defRPr/>
            </a:pPr>
            <a:endPar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0"/>
              </a:lnSpc>
              <a:spcBef>
                <a:spcPct val="0"/>
              </a:spcBef>
              <a:spcAft>
                <a:spcPct val="0"/>
              </a:spcAft>
              <a:buClrTx/>
              <a:buSzTx/>
              <a:buFont typeface="Wingdings" panose="05000000000000000000" pitchFamily="2" charset="2"/>
              <a:buNone/>
              <a:tabLst/>
              <a:defRPr/>
            </a:pPr>
            <a:endPar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0"/>
              </a:lnSpc>
              <a:spcBef>
                <a:spcPct val="0"/>
              </a:spcBef>
              <a:spcAft>
                <a:spcPct val="0"/>
              </a:spcAft>
              <a:buClrTx/>
              <a:buSzTx/>
              <a:buFont typeface="Wingdings" panose="05000000000000000000" pitchFamily="2" charset="2"/>
              <a:buNone/>
              <a:tabLst/>
              <a:defRPr/>
            </a:pPr>
            <a:endPar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0"/>
              </a:lnSpc>
              <a:spcBef>
                <a:spcPct val="0"/>
              </a:spcBef>
              <a:spcAft>
                <a:spcPct val="0"/>
              </a:spcAft>
              <a:buClrTx/>
              <a:buSzTx/>
              <a:buFont typeface="Wingdings" panose="05000000000000000000" pitchFamily="2" charset="2"/>
              <a:buNone/>
              <a:tabLst/>
              <a:defRPr/>
            </a:pPr>
            <a:endPar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0"/>
              </a:lnSpc>
              <a:spcBef>
                <a:spcPct val="0"/>
              </a:spcBef>
              <a:spcAft>
                <a:spcPct val="0"/>
              </a:spcAft>
              <a:buClrTx/>
              <a:buSzTx/>
              <a:buFont typeface="Wingdings" panose="05000000000000000000" pitchFamily="2" charset="2"/>
              <a:buNone/>
              <a:tabLst/>
              <a:defRPr/>
            </a:pPr>
            <a:endPar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0"/>
              </a:lnSpc>
              <a:spcBef>
                <a:spcPct val="0"/>
              </a:spcBef>
              <a:spcAft>
                <a:spcPct val="0"/>
              </a:spcAft>
              <a:buClrTx/>
              <a:buSzTx/>
              <a:buFont typeface="Wingdings" panose="05000000000000000000" pitchFamily="2" charset="2"/>
              <a:buNone/>
              <a:tabLst/>
              <a:defRPr/>
            </a:pPr>
            <a:endPar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0"/>
              </a:lnSpc>
              <a:spcBef>
                <a:spcPct val="0"/>
              </a:spcBef>
              <a:spcAft>
                <a:spcPct val="0"/>
              </a:spcAft>
              <a:buClrTx/>
              <a:buSzTx/>
              <a:buFont typeface="Wingdings" panose="05000000000000000000" pitchFamily="2" charset="2"/>
              <a:buNone/>
              <a:tabLst/>
              <a:defRPr/>
            </a:pPr>
            <a:endPar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0"/>
              </a:lnSpc>
              <a:spcBef>
                <a:spcPct val="0"/>
              </a:spcBef>
              <a:spcAft>
                <a:spcPct val="0"/>
              </a:spcAft>
              <a:buClrTx/>
              <a:buSzTx/>
              <a:buFont typeface="Wingdings" panose="05000000000000000000" pitchFamily="2" charset="2"/>
              <a:buNone/>
              <a:tabLst/>
              <a:defRPr/>
            </a:pPr>
            <a:endPar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0"/>
              </a:lnSpc>
              <a:spcBef>
                <a:spcPct val="0"/>
              </a:spcBef>
              <a:spcAft>
                <a:spcPct val="0"/>
              </a:spcAft>
              <a:buClrTx/>
              <a:buSzTx/>
              <a:buFont typeface="Wingdings" panose="05000000000000000000" pitchFamily="2" charset="2"/>
              <a:buNone/>
              <a:tabLst/>
              <a:defRPr/>
            </a:pPr>
            <a:endPar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0"/>
              </a:lnSpc>
              <a:spcBef>
                <a:spcPct val="0"/>
              </a:spcBef>
              <a:spcAft>
                <a:spcPct val="0"/>
              </a:spcAft>
              <a:buClrTx/>
              <a:buSzTx/>
              <a:buFont typeface="Wingdings" panose="05000000000000000000" pitchFamily="2" charset="2"/>
              <a:buNone/>
              <a:tabLst/>
              <a:defRPr/>
            </a:pPr>
            <a:endPar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0"/>
              </a:lnSpc>
              <a:spcBef>
                <a:spcPct val="0"/>
              </a:spcBef>
              <a:spcAft>
                <a:spcPct val="0"/>
              </a:spcAft>
              <a:buClrTx/>
              <a:buSzTx/>
              <a:buFont typeface="Wingdings" panose="05000000000000000000" pitchFamily="2" charset="2"/>
              <a:buNone/>
              <a:tabLst/>
              <a:defRPr/>
            </a:pPr>
            <a:endPar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0"/>
              </a:lnSpc>
              <a:spcBef>
                <a:spcPct val="0"/>
              </a:spcBef>
              <a:spcAft>
                <a:spcPct val="0"/>
              </a:spcAft>
              <a:buClrTx/>
              <a:buSzTx/>
              <a:buFont typeface="Wingdings" panose="05000000000000000000" pitchFamily="2" charset="2"/>
              <a:buNone/>
              <a:tabLst/>
              <a:defRPr/>
            </a:pPr>
            <a:endPar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0"/>
              </a:lnSpc>
              <a:spcBef>
                <a:spcPct val="0"/>
              </a:spcBef>
              <a:spcAft>
                <a:spcPct val="0"/>
              </a:spcAft>
              <a:buClrTx/>
              <a:buSzTx/>
              <a:buFont typeface="Wingdings" panose="05000000000000000000" pitchFamily="2" charset="2"/>
              <a:buNone/>
              <a:tabLst/>
              <a:defRPr/>
            </a:pPr>
            <a:endPar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0"/>
              </a:lnSpc>
              <a:spcBef>
                <a:spcPct val="0"/>
              </a:spcBef>
              <a:spcAft>
                <a:spcPct val="0"/>
              </a:spcAft>
              <a:buClrTx/>
              <a:buSzTx/>
              <a:buFont typeface="Wingdings" panose="05000000000000000000" pitchFamily="2" charset="2"/>
              <a:buNone/>
              <a:tabLst/>
              <a:defRPr/>
            </a:pPr>
            <a:endPar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0"/>
              </a:lnSpc>
              <a:spcBef>
                <a:spcPct val="0"/>
              </a:spcBef>
              <a:spcAft>
                <a:spcPct val="0"/>
              </a:spcAft>
              <a:buClrTx/>
              <a:buSzTx/>
              <a:buFont typeface="Wingdings" panose="05000000000000000000" pitchFamily="2" charset="2"/>
              <a:buNone/>
              <a:tabLst/>
              <a:defRPr/>
            </a:pPr>
            <a:endPar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0"/>
              </a:lnSpc>
              <a:spcBef>
                <a:spcPct val="0"/>
              </a:spcBef>
              <a:spcAft>
                <a:spcPct val="0"/>
              </a:spcAft>
              <a:buClrTx/>
              <a:buSzTx/>
              <a:buFont typeface="Wingdings" panose="05000000000000000000" pitchFamily="2" charset="2"/>
              <a:buNone/>
              <a:tabLst/>
              <a:defRPr/>
            </a:pPr>
            <a:endPar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0"/>
              </a:lnSpc>
              <a:spcBef>
                <a:spcPct val="0"/>
              </a:spcBef>
              <a:spcAft>
                <a:spcPct val="0"/>
              </a:spcAft>
              <a:buClrTx/>
              <a:buSzTx/>
              <a:buFont typeface="Wingdings" panose="05000000000000000000" pitchFamily="2" charset="2"/>
              <a:buNone/>
              <a:tabLst/>
              <a:defRPr/>
            </a:pPr>
            <a:endPar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0"/>
              </a:lnSpc>
              <a:spcBef>
                <a:spcPct val="0"/>
              </a:spcBef>
              <a:spcAft>
                <a:spcPct val="0"/>
              </a:spcAft>
              <a:buClrTx/>
              <a:buSzTx/>
              <a:buFont typeface="Wingdings" panose="05000000000000000000" pitchFamily="2" charset="2"/>
              <a:buNone/>
              <a:tabLst/>
              <a:defRPr/>
            </a:pPr>
            <a:endPar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0"/>
              </a:lnSpc>
              <a:spcBef>
                <a:spcPct val="0"/>
              </a:spcBef>
              <a:spcAft>
                <a:spcPct val="0"/>
              </a:spcAft>
              <a:buClrTx/>
              <a:buSzTx/>
              <a:buFont typeface="Wingdings" panose="05000000000000000000" pitchFamily="2" charset="2"/>
              <a:buNone/>
              <a:tabLst/>
              <a:defRPr/>
            </a:pPr>
            <a:endPar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0"/>
              </a:lnSpc>
              <a:spcBef>
                <a:spcPct val="0"/>
              </a:spcBef>
              <a:spcAft>
                <a:spcPct val="0"/>
              </a:spcAft>
              <a:buClrTx/>
              <a:buSzTx/>
              <a:buFont typeface="Wingdings" panose="05000000000000000000" pitchFamily="2" charset="2"/>
              <a:buNone/>
              <a:tabLst/>
              <a:defRPr/>
            </a:pPr>
            <a:endPar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0"/>
              </a:lnSpc>
              <a:spcBef>
                <a:spcPct val="0"/>
              </a:spcBef>
              <a:spcAft>
                <a:spcPct val="0"/>
              </a:spcAft>
              <a:buClrTx/>
              <a:buSzTx/>
              <a:buFont typeface="Wingdings" panose="05000000000000000000" pitchFamily="2" charset="2"/>
              <a:buNone/>
              <a:tabLst/>
              <a:defRPr/>
            </a:pPr>
            <a:endPar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0"/>
              </a:lnSpc>
              <a:spcBef>
                <a:spcPct val="0"/>
              </a:spcBef>
              <a:spcAft>
                <a:spcPct val="0"/>
              </a:spcAft>
              <a:buClrTx/>
              <a:buSzTx/>
              <a:buFont typeface="Wingdings" panose="05000000000000000000" pitchFamily="2" charset="2"/>
              <a:buNone/>
              <a:tabLst/>
              <a:defRPr/>
            </a:pPr>
            <a:endPar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0"/>
              </a:lnSpc>
              <a:spcBef>
                <a:spcPct val="0"/>
              </a:spcBef>
              <a:spcAft>
                <a:spcPct val="0"/>
              </a:spcAft>
              <a:buClrTx/>
              <a:buSzTx/>
              <a:buFont typeface="Wingdings" panose="05000000000000000000" pitchFamily="2" charset="2"/>
              <a:buNone/>
              <a:tabLst/>
              <a:defRPr/>
            </a:pPr>
            <a:endPar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0"/>
              </a:lnSpc>
              <a:spcBef>
                <a:spcPct val="0"/>
              </a:spcBef>
              <a:spcAft>
                <a:spcPct val="0"/>
              </a:spcAft>
              <a:buClrTx/>
              <a:buSzTx/>
              <a:buFont typeface="Wingdings" panose="05000000000000000000" pitchFamily="2" charset="2"/>
              <a:buNone/>
              <a:tabLst/>
              <a:defRPr/>
            </a:pPr>
            <a:endPar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0"/>
              </a:lnSpc>
              <a:spcBef>
                <a:spcPct val="0"/>
              </a:spcBef>
              <a:spcAft>
                <a:spcPct val="0"/>
              </a:spcAft>
              <a:buClrTx/>
              <a:buSzTx/>
              <a:buFont typeface="Wingdings" panose="05000000000000000000" pitchFamily="2" charset="2"/>
              <a:buNone/>
              <a:tabLst/>
              <a:defRPr/>
            </a:pPr>
            <a:endPar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0"/>
              </a:lnSpc>
              <a:spcBef>
                <a:spcPct val="0"/>
              </a:spcBef>
              <a:spcAft>
                <a:spcPct val="0"/>
              </a:spcAft>
              <a:buClrTx/>
              <a:buSzTx/>
              <a:buFont typeface="Wingdings" panose="05000000000000000000" pitchFamily="2" charset="2"/>
              <a:buNone/>
              <a:tabLst/>
              <a:defRPr/>
            </a:pPr>
            <a:endPar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0"/>
              </a:lnSpc>
              <a:spcBef>
                <a:spcPct val="0"/>
              </a:spcBef>
              <a:spcAft>
                <a:spcPct val="0"/>
              </a:spcAft>
              <a:buClrTx/>
              <a:buSzTx/>
              <a:buFont typeface="Wingdings" panose="05000000000000000000" pitchFamily="2" charset="2"/>
              <a:buNone/>
              <a:tabLst/>
              <a:defRPr/>
            </a:pPr>
            <a:endPar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1400" b="1" i="0" u="none" strike="noStrike" kern="0" cap="none" spc="0" normalizeH="0" baseline="0" noProof="0" dirty="0">
                <a:ln>
                  <a:noFill/>
                </a:ln>
                <a:solidFill>
                  <a:srgbClr val="000018"/>
                </a:solidFill>
                <a:effectLst/>
                <a:uLnTx/>
                <a:uFillTx/>
                <a:latin typeface="Arial"/>
                <a:ea typeface="+mn-ea"/>
                <a:cs typeface="Arial" panose="020B0604020202020204" pitchFamily="34" charset="0"/>
              </a:rPr>
              <a:t>Michael R. Callahan - </a:t>
            </a:r>
            <a:r>
              <a:rPr kumimoji="0" lang="en-US" altLang="en-US" sz="1400" b="1" i="0" u="sng" strike="noStrike" kern="0" cap="none" spc="0" normalizeH="0" baseline="0" noProof="0" dirty="0">
                <a:ln>
                  <a:noFill/>
                </a:ln>
                <a:solidFill>
                  <a:srgbClr val="009999"/>
                </a:solidFill>
                <a:effectLst/>
                <a:uLnTx/>
                <a:uFillTx/>
                <a:latin typeface="Arial"/>
                <a:ea typeface="+mn-ea"/>
                <a:cs typeface="Arial" panose="020B0604020202020204" pitchFamily="34" charset="0"/>
                <a:hlinkClick r:id="rId2"/>
              </a:rPr>
              <a:t>michael.callahan@kattenlaw.com</a:t>
            </a:r>
            <a:endParaRPr kumimoji="0" lang="en-US" altLang="en-US" sz="1400" b="0" i="0" u="none" strike="noStrike" kern="0" cap="none" spc="0" normalizeH="0" baseline="0" noProof="0" dirty="0">
              <a:ln>
                <a:noFill/>
              </a:ln>
              <a:solidFill>
                <a:srgbClr val="000000"/>
              </a:solidFill>
              <a:effectLst/>
              <a:uLnTx/>
              <a:uFillTx/>
              <a:latin typeface="Arial"/>
              <a:ea typeface="+mn-ea"/>
              <a:cs typeface="Arial" panose="020B0604020202020204" pitchFamily="34" charset="0"/>
            </a:endParaRPr>
          </a:p>
          <a:p>
            <a:pPr marL="1139825" marR="0" lvl="0" indent="0" algn="l" defTabSz="914400" rtl="0" eaLnBrk="1" fontAlgn="base" latinLnBrk="0" hangingPunct="1">
              <a:lnSpc>
                <a:spcPct val="120000"/>
              </a:lnSpc>
              <a:spcBef>
                <a:spcPts val="300"/>
              </a:spcBef>
              <a:spcAft>
                <a:spcPct val="0"/>
              </a:spcAft>
              <a:buClrTx/>
              <a:buSzTx/>
              <a:buFont typeface="Wingdings" panose="05000000000000000000" pitchFamily="2" charset="2"/>
              <a:buNone/>
              <a:tabLst/>
              <a:defRPr/>
            </a:pPr>
            <a:r>
              <a:rPr kumimoji="0" lang="en-US" altLang="en-US" sz="1200" b="0" i="0" u="none" strike="noStrike" kern="0" cap="none" spc="0" normalizeH="0" baseline="0" noProof="0" dirty="0">
                <a:ln>
                  <a:noFill/>
                </a:ln>
                <a:solidFill>
                  <a:srgbClr val="000018"/>
                </a:solidFill>
                <a:effectLst/>
                <a:uLnTx/>
                <a:uFillTx/>
                <a:latin typeface="Arial"/>
                <a:ea typeface="+mn-ea"/>
                <a:cs typeface="Arial" panose="020B0604020202020204" pitchFamily="34" charset="0"/>
              </a:rPr>
              <a:t>Michael R. Callahan assists hospital, health system and medical staff clients on a variety of health care  legal issues related to accountable care organizations (ACOs), patient safety organizations (PSOs), health  care antitrust issues, Health Insurance Portability and Accountability Act (HIPAA) and regulatory  compliance, accreditation matters, general corporate transactions, medical staff credentialing and  hospital/medical staff relations.</a:t>
            </a:r>
            <a:endParaRPr kumimoji="0" lang="en-US" altLang="en-US" sz="1200" b="0" i="0" u="none" strike="noStrike" kern="0" cap="none" spc="0" normalizeH="0" baseline="0" noProof="0" dirty="0">
              <a:ln>
                <a:noFill/>
              </a:ln>
              <a:solidFill>
                <a:srgbClr val="000000"/>
              </a:solidFill>
              <a:effectLst/>
              <a:uLnTx/>
              <a:uFillTx/>
              <a:latin typeface="Arial"/>
              <a:ea typeface="+mn-ea"/>
              <a:cs typeface="Arial" panose="020B0604020202020204" pitchFamily="34" charset="0"/>
            </a:endParaRPr>
          </a:p>
          <a:p>
            <a:pPr marL="57150" marR="0" lvl="0" indent="0" algn="l" defTabSz="914400" rtl="0" eaLnBrk="1" fontAlgn="base" latinLnBrk="0" hangingPunct="1">
              <a:lnSpc>
                <a:spcPct val="120000"/>
              </a:lnSpc>
              <a:spcBef>
                <a:spcPts val="300"/>
              </a:spcBef>
              <a:spcAft>
                <a:spcPct val="0"/>
              </a:spcAft>
              <a:buClrTx/>
              <a:buSzTx/>
              <a:buFont typeface="Wingdings" panose="05000000000000000000" pitchFamily="2" charset="2"/>
              <a:buNone/>
              <a:tabLst/>
              <a:defRPr/>
            </a:pPr>
            <a:r>
              <a:rPr kumimoji="0" lang="en-US" altLang="en-US" sz="1200" b="0" i="0" u="none" strike="noStrike" kern="0" cap="none" spc="0" normalizeH="0" baseline="0" noProof="0" dirty="0">
                <a:ln>
                  <a:noFill/>
                </a:ln>
                <a:solidFill>
                  <a:srgbClr val="000018"/>
                </a:solidFill>
                <a:effectLst/>
                <a:uLnTx/>
                <a:uFillTx/>
                <a:latin typeface="Arial"/>
                <a:ea typeface="+mn-ea"/>
                <a:cs typeface="Arial" panose="020B0604020202020204" pitchFamily="34" charset="0"/>
              </a:rPr>
              <a:t>Michael's peers regard him as "one of the top guys […] for credentialing—he's got a wealth of experience"  (Chambers USA). Additionally, his clients describe him as "always responsive and timely with assistance,"  and say he is "informed, professional and extremely helpful" and "would recommend him without  reservation" (Chambers USA). Michael's clients also commend his versatility, and say "He is willing to put on the hat of an executive or entrepreneur while still giving legal advice," according to Chambers USA.</a:t>
            </a:r>
            <a:endParaRPr kumimoji="0" lang="en-US" altLang="en-US" sz="1200" b="0" i="0" u="none" strike="noStrike" kern="0" cap="none" spc="0" normalizeH="0" baseline="0" noProof="0" dirty="0">
              <a:ln>
                <a:noFill/>
              </a:ln>
              <a:solidFill>
                <a:srgbClr val="000000"/>
              </a:solidFill>
              <a:effectLst/>
              <a:uLnTx/>
              <a:uFillTx/>
              <a:latin typeface="Arial"/>
              <a:ea typeface="+mn-ea"/>
              <a:cs typeface="Arial" panose="020B0604020202020204" pitchFamily="34" charset="0"/>
            </a:endParaRPr>
          </a:p>
          <a:p>
            <a:pPr marL="57150" marR="0" lvl="0" indent="0" algn="l" defTabSz="914400" rtl="0" eaLnBrk="1" fontAlgn="base" latinLnBrk="0" hangingPunct="1">
              <a:lnSpc>
                <a:spcPct val="120000"/>
              </a:lnSpc>
              <a:spcBef>
                <a:spcPts val="300"/>
              </a:spcBef>
              <a:spcAft>
                <a:spcPct val="0"/>
              </a:spcAft>
              <a:buClrTx/>
              <a:buSzTx/>
              <a:buFont typeface="Wingdings" panose="05000000000000000000" pitchFamily="2" charset="2"/>
              <a:buNone/>
              <a:tabLst/>
              <a:defRPr/>
            </a:pPr>
            <a:r>
              <a:rPr kumimoji="0" lang="en-US" altLang="en-US" sz="1200" b="0" i="0" u="none" strike="noStrike" kern="0" cap="none" spc="0" normalizeH="0" baseline="0" noProof="0" dirty="0">
                <a:ln>
                  <a:noFill/>
                </a:ln>
                <a:solidFill>
                  <a:srgbClr val="000018"/>
                </a:solidFill>
                <a:effectLst/>
                <a:uLnTx/>
                <a:uFillTx/>
                <a:latin typeface="Arial"/>
                <a:ea typeface="+mn-ea"/>
                <a:cs typeface="Arial" panose="020B0604020202020204" pitchFamily="34" charset="0"/>
              </a:rPr>
              <a:t>He is a frequent speaker on topics including ACOs, health care reform, PSOs, health care liability and peer  review matters. He has presented around the country before organizations such as the American Health  Lawyers Association, the American Medical Association, the American Hospital Association, the American  Bar Association, the American College of Healthcare Executives, the National Association Medical Staff  Services, the National Association for Healthcare Quality and the American Society for Healthcare Risk  Management.</a:t>
            </a:r>
            <a:endParaRPr kumimoji="0" lang="en-US" altLang="en-US" sz="1200" b="0" i="0" u="none" strike="noStrike" kern="0" cap="none" spc="0" normalizeH="0" baseline="0" noProof="0" dirty="0">
              <a:ln>
                <a:noFill/>
              </a:ln>
              <a:solidFill>
                <a:srgbClr val="000000"/>
              </a:solidFill>
              <a:effectLst/>
              <a:uLnTx/>
              <a:uFillTx/>
              <a:latin typeface="Arial"/>
              <a:ea typeface="+mn-ea"/>
              <a:cs typeface="Arial" panose="020B0604020202020204" pitchFamily="34" charset="0"/>
            </a:endParaRPr>
          </a:p>
          <a:p>
            <a:pPr marL="57150" marR="0" lvl="0" indent="0" algn="l" defTabSz="914400" rtl="0" eaLnBrk="1" fontAlgn="base" latinLnBrk="0" hangingPunct="1">
              <a:lnSpc>
                <a:spcPct val="120000"/>
              </a:lnSpc>
              <a:spcBef>
                <a:spcPts val="300"/>
              </a:spcBef>
              <a:spcAft>
                <a:spcPct val="0"/>
              </a:spcAft>
              <a:buClrTx/>
              <a:buSzTx/>
              <a:buFont typeface="Wingdings" panose="05000000000000000000" pitchFamily="2" charset="2"/>
              <a:buNone/>
              <a:tabLst/>
              <a:defRPr/>
            </a:pPr>
            <a:r>
              <a:rPr kumimoji="0" lang="en-US" altLang="en-US" sz="1200" b="0" i="0" u="none" strike="noStrike" kern="0" cap="none" spc="0" normalizeH="0" baseline="0" noProof="0" dirty="0">
                <a:ln>
                  <a:noFill/>
                </a:ln>
                <a:solidFill>
                  <a:srgbClr val="000018"/>
                </a:solidFill>
                <a:effectLst/>
                <a:uLnTx/>
                <a:uFillTx/>
                <a:latin typeface="Arial"/>
                <a:ea typeface="+mn-ea"/>
                <a:cs typeface="Arial" panose="020B0604020202020204" pitchFamily="34" charset="0"/>
              </a:rPr>
              <a:t>Michael was recently appointed as chair of the Medical Staff Credentialing and Peer Review Practice  Group of the American Health Lawyers Association. He also was appointed as the public member  representative on the board of directors of the National Association Medical Staff Services.</a:t>
            </a:r>
            <a:endParaRPr kumimoji="0" lang="en-US" altLang="en-US" sz="1200" b="0" i="0" u="none" strike="noStrike" kern="0" cap="none" spc="0" normalizeH="0" baseline="0" noProof="0" dirty="0">
              <a:ln>
                <a:noFill/>
              </a:ln>
              <a:solidFill>
                <a:srgbClr val="000000"/>
              </a:solidFill>
              <a:effectLst/>
              <a:uLnTx/>
              <a:uFillTx/>
              <a:latin typeface="Arial"/>
              <a:ea typeface="+mn-ea"/>
              <a:cs typeface="Arial" panose="020B0604020202020204" pitchFamily="34" charset="0"/>
            </a:endParaRPr>
          </a:p>
          <a:p>
            <a:pPr marL="57150" marR="0" lvl="0" indent="0" algn="l" defTabSz="914400" rtl="0" eaLnBrk="1" fontAlgn="base" latinLnBrk="0" hangingPunct="1">
              <a:lnSpc>
                <a:spcPct val="120000"/>
              </a:lnSpc>
              <a:spcBef>
                <a:spcPts val="300"/>
              </a:spcBef>
              <a:spcAft>
                <a:spcPct val="0"/>
              </a:spcAft>
              <a:buClrTx/>
              <a:buSzTx/>
              <a:buFont typeface="Wingdings" panose="05000000000000000000" pitchFamily="2" charset="2"/>
              <a:buNone/>
              <a:tabLst/>
              <a:defRPr/>
            </a:pPr>
            <a:r>
              <a:rPr kumimoji="0" lang="en-US" altLang="en-US" sz="1200" b="0" i="0" u="none" strike="noStrike" kern="0" cap="none" spc="0" normalizeH="0" baseline="0" noProof="0" dirty="0">
                <a:ln>
                  <a:noFill/>
                </a:ln>
                <a:solidFill>
                  <a:srgbClr val="000018"/>
                </a:solidFill>
                <a:effectLst/>
                <a:uLnTx/>
                <a:uFillTx/>
                <a:latin typeface="Arial"/>
                <a:ea typeface="+mn-ea"/>
                <a:cs typeface="Arial" panose="020B0604020202020204" pitchFamily="34" charset="0"/>
              </a:rPr>
              <a:t>He was an adjunct professor in DePaul University's Master of Laws in Health Law Program, where he  taught a course on managed care. After law school, he served as a law clerk to Justice Daniel P. Ward of  the Illinois Supreme Court.</a:t>
            </a:r>
            <a:endParaRPr kumimoji="0" lang="en-US" altLang="en-US" sz="1200" b="0" i="0" u="none" strike="noStrike" kern="0" cap="none" spc="0" normalizeH="0" baseline="0" noProof="0" dirty="0">
              <a:ln>
                <a:noFill/>
              </a:ln>
              <a:solidFill>
                <a:srgbClr val="000000"/>
              </a:solidFill>
              <a:effectLst/>
              <a:uLnTx/>
              <a:uFillTx/>
              <a:latin typeface="Arial"/>
              <a:ea typeface="+mn-ea"/>
              <a:cs typeface="Arial" panose="020B0604020202020204" pitchFamily="34" charset="0"/>
            </a:endParaRPr>
          </a:p>
          <a:p>
            <a:pPr marL="12700" marR="0" lvl="0" indent="901700" algn="l" defTabSz="914400" rtl="0" eaLnBrk="1" fontAlgn="base" latinLnBrk="0" hangingPunct="1">
              <a:lnSpc>
                <a:spcPct val="120000"/>
              </a:lnSpc>
              <a:spcBef>
                <a:spcPts val="600"/>
              </a:spcBef>
              <a:spcAft>
                <a:spcPts val="500"/>
              </a:spcAft>
              <a:buClrTx/>
              <a:buSzTx/>
              <a:buFont typeface="Wingdings" panose="05000000000000000000" pitchFamily="2" charset="2"/>
              <a:buChar char="§"/>
              <a:tabLst/>
              <a:defRPr/>
            </a:pPr>
            <a:endParaRPr kumimoji="0" lang="en-US" altLang="en-US" sz="2400" b="0" i="0" u="none" strike="noStrike" kern="0" cap="none" spc="0" normalizeH="0" baseline="0" noProof="0" dirty="0">
              <a:ln>
                <a:noFill/>
              </a:ln>
              <a:solidFill>
                <a:srgbClr val="000000"/>
              </a:solidFill>
              <a:effectLst/>
              <a:uLnTx/>
              <a:uFillTx/>
              <a:latin typeface="Arial"/>
              <a:ea typeface="+mn-ea"/>
              <a:cs typeface="+mn-cs"/>
            </a:endParaRPr>
          </a:p>
        </p:txBody>
      </p:sp>
      <p:pic>
        <p:nvPicPr>
          <p:cNvPr id="5837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988" y="1082675"/>
            <a:ext cx="1084262"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19394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z="2500" dirty="0"/>
              <a:t>Katten Muchin Rosenman LLP Locations</a:t>
            </a:r>
          </a:p>
        </p:txBody>
      </p:sp>
      <p:graphicFrame>
        <p:nvGraphicFramePr>
          <p:cNvPr id="20618" name="Group 138"/>
          <p:cNvGraphicFramePr>
            <a:graphicFrameLocks noGrp="1"/>
          </p:cNvGraphicFramePr>
          <p:nvPr>
            <p:ph type="tbl" idx="1"/>
            <p:extLst>
              <p:ext uri="{D42A27DB-BD31-4B8C-83A1-F6EECF244321}">
                <p14:modId xmlns:p14="http://schemas.microsoft.com/office/powerpoint/2010/main" val="2603457932"/>
              </p:ext>
            </p:extLst>
          </p:nvPr>
        </p:nvGraphicFramePr>
        <p:xfrm>
          <a:off x="471488" y="1514475"/>
          <a:ext cx="8572500" cy="4156075"/>
        </p:xfrm>
        <a:graphic>
          <a:graphicData uri="http://schemas.openxmlformats.org/drawingml/2006/table">
            <a:tbl>
              <a:tblPr/>
              <a:tblGrid>
                <a:gridCol w="1501086">
                  <a:extLst>
                    <a:ext uri="{9D8B030D-6E8A-4147-A177-3AD203B41FA5}">
                      <a16:colId xmlns:a16="http://schemas.microsoft.com/office/drawing/2014/main" val="20000"/>
                    </a:ext>
                  </a:extLst>
                </a:gridCol>
                <a:gridCol w="1886430">
                  <a:extLst>
                    <a:ext uri="{9D8B030D-6E8A-4147-A177-3AD203B41FA5}">
                      <a16:colId xmlns:a16="http://schemas.microsoft.com/office/drawing/2014/main" val="20001"/>
                    </a:ext>
                  </a:extLst>
                </a:gridCol>
                <a:gridCol w="1821567">
                  <a:extLst>
                    <a:ext uri="{9D8B030D-6E8A-4147-A177-3AD203B41FA5}">
                      <a16:colId xmlns:a16="http://schemas.microsoft.com/office/drawing/2014/main" val="20002"/>
                    </a:ext>
                  </a:extLst>
                </a:gridCol>
                <a:gridCol w="1619710">
                  <a:extLst>
                    <a:ext uri="{9D8B030D-6E8A-4147-A177-3AD203B41FA5}">
                      <a16:colId xmlns:a16="http://schemas.microsoft.com/office/drawing/2014/main" val="20003"/>
                    </a:ext>
                  </a:extLst>
                </a:gridCol>
                <a:gridCol w="1743707">
                  <a:extLst>
                    <a:ext uri="{9D8B030D-6E8A-4147-A177-3AD203B41FA5}">
                      <a16:colId xmlns:a16="http://schemas.microsoft.com/office/drawing/2014/main" val="20004"/>
                    </a:ext>
                  </a:extLst>
                </a:gridCol>
              </a:tblGrid>
              <a:tr h="1444722">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1" i="0" u="none" strike="noStrike" cap="none" normalizeH="0" baseline="0" dirty="0">
                          <a:ln>
                            <a:noFill/>
                          </a:ln>
                          <a:solidFill>
                            <a:srgbClr val="004961"/>
                          </a:solidFill>
                          <a:effectLst/>
                          <a:latin typeface="Arial" charset="0"/>
                        </a:rPr>
                        <a:t>AUSTIN</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a:ln>
                            <a:noFill/>
                          </a:ln>
                          <a:solidFill>
                            <a:schemeClr val="tx1"/>
                          </a:solidFill>
                          <a:effectLst/>
                          <a:latin typeface="Arial" charset="0"/>
                        </a:rPr>
                        <a:t>111 Congress Avenue</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a:ln>
                            <a:noFill/>
                          </a:ln>
                          <a:solidFill>
                            <a:schemeClr val="tx1"/>
                          </a:solidFill>
                          <a:effectLst/>
                          <a:latin typeface="Arial" charset="0"/>
                        </a:rPr>
                        <a:t>Suite 1000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a:ln>
                            <a:noFill/>
                          </a:ln>
                          <a:solidFill>
                            <a:schemeClr val="tx1"/>
                          </a:solidFill>
                          <a:effectLst/>
                          <a:latin typeface="Arial" charset="0"/>
                        </a:rPr>
                        <a:t>Austin, TX 78701-4073</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a:ln>
                            <a:noFill/>
                          </a:ln>
                          <a:solidFill>
                            <a:schemeClr val="tx1"/>
                          </a:solidFill>
                          <a:effectLst/>
                          <a:latin typeface="Arial" charset="0"/>
                        </a:rPr>
                        <a:t>+1.512.691.4000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a:ln>
                            <a:noFill/>
                          </a:ln>
                          <a:solidFill>
                            <a:schemeClr val="tx1"/>
                          </a:solidFill>
                          <a:effectLst/>
                          <a:latin typeface="Arial" charset="0"/>
                        </a:rPr>
                        <a:t>+1.512.691.4001 fax</a:t>
                      </a:r>
                    </a:p>
                  </a:txBody>
                  <a:tcPr marL="91448" marR="91448" marT="45715" marB="45715"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b="1" kern="1200" dirty="0">
                          <a:solidFill>
                            <a:srgbClr val="004961"/>
                          </a:solidFill>
                          <a:effectLst/>
                          <a:latin typeface="Arial" pitchFamily="34" charset="0"/>
                          <a:ea typeface="+mn-ea"/>
                          <a:cs typeface="Arial" pitchFamily="34" charset="0"/>
                        </a:rPr>
                        <a:t>DALLAS</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kern="1200" dirty="0">
                          <a:solidFill>
                            <a:schemeClr val="tx1"/>
                          </a:solidFill>
                          <a:effectLst/>
                          <a:latin typeface="Arial" pitchFamily="34" charset="0"/>
                          <a:ea typeface="+mn-ea"/>
                          <a:cs typeface="Arial" pitchFamily="34" charset="0"/>
                        </a:rPr>
                        <a:t>Comerica Bank Tower</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kern="1200" dirty="0">
                          <a:solidFill>
                            <a:schemeClr val="tx1"/>
                          </a:solidFill>
                          <a:effectLst/>
                          <a:latin typeface="Arial" pitchFamily="34" charset="0"/>
                          <a:ea typeface="+mn-ea"/>
                          <a:cs typeface="Arial" pitchFamily="34" charset="0"/>
                        </a:rPr>
                        <a:t>1717 Main Street</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kern="1200" dirty="0">
                          <a:solidFill>
                            <a:schemeClr val="tx1"/>
                          </a:solidFill>
                          <a:effectLst/>
                          <a:latin typeface="Arial" pitchFamily="34" charset="0"/>
                          <a:ea typeface="+mn-ea"/>
                          <a:cs typeface="Arial" pitchFamily="34" charset="0"/>
                        </a:rPr>
                        <a:t>Suite 3700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kern="1200" dirty="0">
                          <a:solidFill>
                            <a:schemeClr val="tx1"/>
                          </a:solidFill>
                          <a:effectLst/>
                          <a:latin typeface="Arial" pitchFamily="34" charset="0"/>
                          <a:ea typeface="+mn-ea"/>
                          <a:cs typeface="Arial" pitchFamily="34" charset="0"/>
                        </a:rPr>
                        <a:t>Dallas, TX 75201-7301</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kern="1200" dirty="0">
                          <a:solidFill>
                            <a:schemeClr val="tx1"/>
                          </a:solidFill>
                          <a:effectLst/>
                          <a:latin typeface="Arial" pitchFamily="34" charset="0"/>
                          <a:ea typeface="+mn-ea"/>
                          <a:cs typeface="Arial" pitchFamily="34" charset="0"/>
                        </a:rPr>
                        <a:t>+1. 214.765.3600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kern="1200" dirty="0">
                          <a:solidFill>
                            <a:schemeClr val="tx1"/>
                          </a:solidFill>
                          <a:effectLst/>
                          <a:latin typeface="Arial" pitchFamily="34" charset="0"/>
                          <a:ea typeface="+mn-ea"/>
                          <a:cs typeface="Arial" pitchFamily="34" charset="0"/>
                        </a:rPr>
                        <a:t>+1. 214.765.3602 fax</a:t>
                      </a:r>
                    </a:p>
                  </a:txBody>
                  <a:tcPr marL="91448" marR="91448" marT="45715" marB="45715"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3D8EA0"/>
                        </a:buClr>
                        <a:buSzTx/>
                        <a:buFont typeface="Wingdings" pitchFamily="2" charset="2"/>
                        <a:buNone/>
                        <a:tabLst/>
                        <a:defRPr/>
                      </a:pPr>
                      <a:r>
                        <a:rPr kumimoji="0" lang="en-US" sz="800" b="1" i="0" u="none" strike="noStrike" kern="1200" cap="none" spc="0" normalizeH="0" baseline="0" noProof="0" dirty="0">
                          <a:ln>
                            <a:noFill/>
                          </a:ln>
                          <a:solidFill>
                            <a:srgbClr val="004961"/>
                          </a:solidFill>
                          <a:effectLst/>
                          <a:uLnTx/>
                          <a:uFillTx/>
                          <a:latin typeface="Arial" charset="0"/>
                          <a:ea typeface="+mn-ea"/>
                          <a:cs typeface="+mn-cs"/>
                        </a:rPr>
                        <a:t>LONDON</a:t>
                      </a:r>
                    </a:p>
                    <a:p>
                      <a:pPr marL="0" marR="0" lvl="0" indent="0" algn="l" defTabSz="914400" rtl="0" eaLnBrk="1" fontAlgn="base" latinLnBrk="0" hangingPunct="1">
                        <a:lnSpc>
                          <a:spcPct val="95000"/>
                        </a:lnSpc>
                        <a:spcBef>
                          <a:spcPct val="2000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mn-cs"/>
                        </a:rPr>
                        <a:t>Paternoster House</a:t>
                      </a:r>
                    </a:p>
                    <a:p>
                      <a:pPr marL="0" marR="0" lvl="0" indent="0" algn="l" defTabSz="914400" rtl="0" eaLnBrk="1" fontAlgn="base" latinLnBrk="0" hangingPunct="1">
                        <a:lnSpc>
                          <a:spcPct val="95000"/>
                        </a:lnSpc>
                        <a:spcBef>
                          <a:spcPct val="2000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mn-cs"/>
                        </a:rPr>
                        <a:t>65 St Paul’s Churchyard</a:t>
                      </a:r>
                    </a:p>
                    <a:p>
                      <a:pPr marL="0" marR="0" lvl="0" indent="0" algn="l" defTabSz="914400" rtl="0" eaLnBrk="1" fontAlgn="base" latinLnBrk="0" hangingPunct="1">
                        <a:lnSpc>
                          <a:spcPct val="95000"/>
                        </a:lnSpc>
                        <a:spcBef>
                          <a:spcPct val="2000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mn-cs"/>
                        </a:rPr>
                        <a:t>London EC4M 8AB United Kingdom</a:t>
                      </a:r>
                    </a:p>
                    <a:p>
                      <a:pPr marL="0" marR="0" lvl="0" indent="0" algn="l" defTabSz="914400" rtl="0" eaLnBrk="1" fontAlgn="base" latinLnBrk="0" hangingPunct="1">
                        <a:lnSpc>
                          <a:spcPct val="95000"/>
                        </a:lnSpc>
                        <a:spcBef>
                          <a:spcPct val="2000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mn-cs"/>
                        </a:rPr>
                        <a:t>+44.0.20.7776.7620 tel</a:t>
                      </a:r>
                    </a:p>
                    <a:p>
                      <a:pPr marL="0" marR="0" lvl="0" indent="0" algn="l" defTabSz="914400" rtl="0" eaLnBrk="1" fontAlgn="base" latinLnBrk="0" hangingPunct="1">
                        <a:lnSpc>
                          <a:spcPct val="95000"/>
                        </a:lnSpc>
                        <a:spcBef>
                          <a:spcPct val="2000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mn-cs"/>
                        </a:rPr>
                        <a:t>+44.0.20.7776.7621 fax</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endParaRPr kumimoji="0" lang="en-US" sz="800" b="0" i="0" u="none" strike="noStrike" kern="1200" cap="none" spc="0" normalizeH="0" baseline="0" noProof="0" dirty="0">
                        <a:ln>
                          <a:noFill/>
                        </a:ln>
                        <a:solidFill>
                          <a:srgbClr val="000000"/>
                        </a:solidFill>
                        <a:effectLst/>
                        <a:uLnTx/>
                        <a:uFillTx/>
                        <a:latin typeface="Arial" charset="0"/>
                        <a:ea typeface="+mn-ea"/>
                        <a:cs typeface="+mn-cs"/>
                      </a:endParaRPr>
                    </a:p>
                  </a:txBody>
                  <a:tcPr marL="91448" marR="91448" marT="45715" marB="45715"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1" i="0" u="none" strike="noStrike" kern="1200" cap="none" spc="0" normalizeH="0" baseline="0" noProof="0" dirty="0">
                          <a:ln>
                            <a:noFill/>
                          </a:ln>
                          <a:solidFill>
                            <a:srgbClr val="004961"/>
                          </a:solidFill>
                          <a:effectLst/>
                          <a:uLnTx/>
                          <a:uFillTx/>
                          <a:latin typeface="Arial" charset="0"/>
                          <a:ea typeface="+mn-ea"/>
                          <a:cs typeface="+mn-cs"/>
                        </a:rPr>
                        <a:t>NEW YORK</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mn-cs"/>
                        </a:rPr>
                        <a:t>575 Madison Avenue</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mn-cs"/>
                        </a:rPr>
                        <a:t>New York, NY 10022-2585</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mn-cs"/>
                        </a:rPr>
                        <a:t>+1.212.940.8800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mn-cs"/>
                        </a:rPr>
                        <a:t>+1.212.940.8776 fax</a:t>
                      </a:r>
                      <a:endParaRPr lang="en-US" sz="800" dirty="0"/>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endParaRPr kumimoji="0" lang="en-US" sz="800" b="1" i="0" u="none" strike="noStrike" kern="1200" cap="none" spc="0" normalizeH="0" baseline="0" noProof="0" dirty="0">
                        <a:ln>
                          <a:noFill/>
                        </a:ln>
                        <a:solidFill>
                          <a:srgbClr val="004961"/>
                        </a:solidFill>
                        <a:effectLst/>
                        <a:uLnTx/>
                        <a:uFillTx/>
                        <a:latin typeface="Arial" charset="0"/>
                        <a:ea typeface="+mn-ea"/>
                        <a:cs typeface="+mn-cs"/>
                      </a:endParaRPr>
                    </a:p>
                  </a:txBody>
                  <a:tcPr marL="91448" marR="91448" marT="45715" marB="45715" horzOverflow="overflow">
                    <a:lnL>
                      <a:noFill/>
                    </a:lnL>
                    <a:lnR cap="flat">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1" i="0" u="none" strike="noStrike" kern="1200" cap="none" spc="0" normalizeH="0" baseline="0" noProof="0" dirty="0">
                          <a:ln>
                            <a:noFill/>
                          </a:ln>
                          <a:solidFill>
                            <a:srgbClr val="004961"/>
                          </a:solidFill>
                          <a:effectLst/>
                          <a:uLnTx/>
                          <a:uFillTx/>
                          <a:latin typeface="Arial" charset="0"/>
                          <a:ea typeface="+mn-ea"/>
                          <a:cs typeface="Arial" charset="0"/>
                        </a:rPr>
                        <a:t>SHANGHAI</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Arial" charset="0"/>
                        </a:rPr>
                        <a:t>Suite 4906 Wheelock Square</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Arial" charset="0"/>
                        </a:rPr>
                        <a:t>1717 Nanjing Road West</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Arial" charset="0"/>
                        </a:rPr>
                        <a:t>Shanghai 200040 P.R. China </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mn-cs"/>
                        </a:rPr>
                        <a:t>+86.21.6039.3222 tel</a:t>
                      </a:r>
                    </a:p>
                    <a:p>
                      <a:pPr marL="0" marR="0" lvl="0" indent="0" algn="l" defTabSz="914400" rtl="0" eaLnBrk="1" fontAlgn="base" latinLnBrk="0" hangingPunct="1">
                        <a:lnSpc>
                          <a:spcPct val="95000"/>
                        </a:lnSpc>
                        <a:spcBef>
                          <a:spcPct val="2000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mn-cs"/>
                        </a:rPr>
                        <a:t>+86.21.6039.3223 fax</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endParaRPr kumimoji="0" lang="en-US" sz="800" b="1" i="0" u="none" strike="noStrike" kern="1200" cap="none" spc="0" normalizeH="0" baseline="0" noProof="0" dirty="0">
                        <a:ln>
                          <a:noFill/>
                        </a:ln>
                        <a:solidFill>
                          <a:srgbClr val="004961"/>
                        </a:solidFill>
                        <a:effectLst/>
                        <a:uLnTx/>
                        <a:uFillTx/>
                        <a:latin typeface="Arial" charset="0"/>
                        <a:ea typeface="+mn-ea"/>
                        <a:cs typeface="+mn-cs"/>
                      </a:endParaRPr>
                    </a:p>
                  </a:txBody>
                  <a:tcPr marL="91448" marR="91448" marT="45715" marB="45715"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366466">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1" i="0" u="none" strike="noStrike" cap="none" normalizeH="0" baseline="0" dirty="0">
                          <a:ln>
                            <a:noFill/>
                          </a:ln>
                          <a:solidFill>
                            <a:srgbClr val="004961"/>
                          </a:solidFill>
                          <a:effectLst/>
                          <a:latin typeface="Arial" charset="0"/>
                        </a:rPr>
                        <a:t>CHARLOTTE</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a:ln>
                            <a:noFill/>
                          </a:ln>
                          <a:solidFill>
                            <a:schemeClr val="tx1"/>
                          </a:solidFill>
                          <a:effectLst/>
                          <a:latin typeface="Arial" charset="0"/>
                        </a:rPr>
                        <a:t>550 South Tryon Street</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a:ln>
                            <a:noFill/>
                          </a:ln>
                          <a:solidFill>
                            <a:schemeClr val="tx1"/>
                          </a:solidFill>
                          <a:effectLst/>
                          <a:latin typeface="Arial" charset="0"/>
                        </a:rPr>
                        <a:t>Suite 2900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a:ln>
                            <a:noFill/>
                          </a:ln>
                          <a:solidFill>
                            <a:schemeClr val="tx1"/>
                          </a:solidFill>
                          <a:effectLst/>
                          <a:latin typeface="Arial" charset="0"/>
                        </a:rPr>
                        <a:t>Charlotte, NC 28202-4213</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a:ln>
                            <a:noFill/>
                          </a:ln>
                          <a:solidFill>
                            <a:schemeClr val="tx1"/>
                          </a:solidFill>
                          <a:effectLst/>
                          <a:latin typeface="Arial" charset="0"/>
                        </a:rPr>
                        <a:t>+1.704.444.2000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a:ln>
                            <a:noFill/>
                          </a:ln>
                          <a:solidFill>
                            <a:schemeClr val="tx1"/>
                          </a:solidFill>
                          <a:effectLst/>
                          <a:latin typeface="Arial" charset="0"/>
                        </a:rPr>
                        <a:t>+1.704.444.2050 fax</a:t>
                      </a:r>
                    </a:p>
                  </a:txBody>
                  <a:tcPr marL="91448" marR="91448" marT="45715" marB="45715"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b="1" kern="1200" dirty="0">
                          <a:solidFill>
                            <a:srgbClr val="004961"/>
                          </a:solidFill>
                          <a:effectLst/>
                          <a:latin typeface="Arial" pitchFamily="34" charset="0"/>
                          <a:ea typeface="+mn-ea"/>
                          <a:cs typeface="Arial" pitchFamily="34" charset="0"/>
                        </a:rPr>
                        <a:t>HOUSTON</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kern="1200" dirty="0">
                          <a:solidFill>
                            <a:schemeClr val="tx1"/>
                          </a:solidFill>
                          <a:effectLst/>
                          <a:latin typeface="Arial" pitchFamily="34" charset="0"/>
                          <a:ea typeface="+mn-ea"/>
                          <a:cs typeface="Arial" pitchFamily="34" charset="0"/>
                        </a:rPr>
                        <a:t>1301 McKinney Street</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kern="1200" dirty="0">
                          <a:solidFill>
                            <a:schemeClr val="tx1"/>
                          </a:solidFill>
                          <a:effectLst/>
                          <a:latin typeface="Arial" pitchFamily="34" charset="0"/>
                          <a:ea typeface="+mn-ea"/>
                          <a:cs typeface="Arial" pitchFamily="34" charset="0"/>
                        </a:rPr>
                        <a:t>Suite 3000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kern="1200" dirty="0">
                          <a:solidFill>
                            <a:schemeClr val="tx1"/>
                          </a:solidFill>
                          <a:effectLst/>
                          <a:latin typeface="Arial" pitchFamily="34" charset="0"/>
                          <a:ea typeface="+mn-ea"/>
                          <a:cs typeface="Arial" pitchFamily="34" charset="0"/>
                        </a:rPr>
                        <a:t>Houston, TX 77010-3033</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kern="1200" dirty="0">
                          <a:solidFill>
                            <a:schemeClr val="tx1"/>
                          </a:solidFill>
                          <a:effectLst/>
                          <a:latin typeface="Arial" pitchFamily="34" charset="0"/>
                          <a:ea typeface="+mn-ea"/>
                          <a:cs typeface="Arial" pitchFamily="34" charset="0"/>
                        </a:rPr>
                        <a:t>+1.713.270.3400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lang="en-US" sz="800" kern="1200" dirty="0">
                          <a:solidFill>
                            <a:schemeClr val="tx1"/>
                          </a:solidFill>
                          <a:effectLst/>
                          <a:latin typeface="Arial" pitchFamily="34" charset="0"/>
                          <a:ea typeface="+mn-ea"/>
                          <a:cs typeface="Arial" pitchFamily="34" charset="0"/>
                        </a:rPr>
                        <a:t>+1.713.270.3401 fax</a:t>
                      </a:r>
                      <a:endParaRPr kumimoji="0" lang="en-U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endParaRPr kumimoji="0" lang="en-US" sz="800" b="0" i="0" u="none" strike="noStrike" kern="1200" cap="none" spc="0" normalizeH="0" baseline="0" noProof="0" dirty="0">
                        <a:ln>
                          <a:noFill/>
                        </a:ln>
                        <a:solidFill>
                          <a:srgbClr val="000000"/>
                        </a:solidFill>
                        <a:effectLst/>
                        <a:uLnTx/>
                        <a:uFillTx/>
                        <a:latin typeface="Arial" charset="0"/>
                        <a:ea typeface="+mn-ea"/>
                        <a:cs typeface="+mn-cs"/>
                      </a:endParaRPr>
                    </a:p>
                  </a:txBody>
                  <a:tcPr marL="91448" marR="91448" marT="45715" marB="4571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1" i="0" u="none" strike="noStrike" kern="1200" cap="none" spc="0" normalizeH="0" baseline="0" noProof="0" dirty="0">
                          <a:ln>
                            <a:noFill/>
                          </a:ln>
                          <a:solidFill>
                            <a:srgbClr val="004961"/>
                          </a:solidFill>
                          <a:effectLst/>
                          <a:uLnTx/>
                          <a:uFillTx/>
                          <a:latin typeface="Arial" charset="0"/>
                          <a:ea typeface="+mn-ea"/>
                          <a:cs typeface="+mn-cs"/>
                        </a:rPr>
                        <a:t>LOS ANGELES –</a:t>
                      </a:r>
                      <a:br>
                        <a:rPr kumimoji="0" lang="en-US" sz="800" b="1" i="0" u="none" strike="noStrike" kern="1200" cap="none" spc="0" normalizeH="0" baseline="0" noProof="0" dirty="0">
                          <a:ln>
                            <a:noFill/>
                          </a:ln>
                          <a:solidFill>
                            <a:srgbClr val="004961"/>
                          </a:solidFill>
                          <a:effectLst/>
                          <a:uLnTx/>
                          <a:uFillTx/>
                          <a:latin typeface="Arial" charset="0"/>
                          <a:ea typeface="+mn-ea"/>
                          <a:cs typeface="+mn-cs"/>
                        </a:rPr>
                      </a:br>
                      <a:r>
                        <a:rPr kumimoji="0" lang="en-US" sz="800" b="1" i="0" u="none" strike="noStrike" kern="1200" cap="none" spc="0" normalizeH="0" baseline="0" noProof="0" dirty="0">
                          <a:ln>
                            <a:noFill/>
                          </a:ln>
                          <a:solidFill>
                            <a:srgbClr val="004961"/>
                          </a:solidFill>
                          <a:effectLst/>
                          <a:uLnTx/>
                          <a:uFillTx/>
                          <a:latin typeface="Arial" charset="0"/>
                          <a:ea typeface="+mn-ea"/>
                          <a:cs typeface="+mn-cs"/>
                        </a:rPr>
                        <a:t>CENTURY CITY</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mn-cs"/>
                        </a:rPr>
                        <a:t>2029 Century Park East</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mn-cs"/>
                        </a:rPr>
                        <a:t>Suite 2600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mn-cs"/>
                        </a:rPr>
                        <a:t>Los Angeles, CA 90067-3012</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mn-cs"/>
                        </a:rPr>
                        <a:t>+1.310.788.4400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mn-cs"/>
                        </a:rPr>
                        <a:t>+1.310.788.4471 fax</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endParaRPr kumimoji="0" lang="en-US" sz="800" b="0" i="0" u="none" strike="noStrike" kern="1200" cap="none" spc="0" normalizeH="0" baseline="0" noProof="0" dirty="0">
                        <a:ln>
                          <a:noFill/>
                        </a:ln>
                        <a:solidFill>
                          <a:srgbClr val="000000"/>
                        </a:solidFill>
                        <a:effectLst/>
                        <a:uLnTx/>
                        <a:uFillTx/>
                        <a:latin typeface="Arial" charset="0"/>
                        <a:ea typeface="+mn-ea"/>
                        <a:cs typeface="+mn-cs"/>
                      </a:endParaRPr>
                    </a:p>
                  </a:txBody>
                  <a:tcPr marL="91448" marR="91448" marT="45715" marB="4571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1" i="0" u="none" strike="noStrike" kern="1200" cap="none" spc="0" normalizeH="0" baseline="0" noProof="0" dirty="0">
                          <a:ln>
                            <a:noFill/>
                          </a:ln>
                          <a:solidFill>
                            <a:srgbClr val="004961"/>
                          </a:solidFill>
                          <a:effectLst/>
                          <a:uLnTx/>
                          <a:uFillTx/>
                          <a:latin typeface="Arial" charset="0"/>
                          <a:ea typeface="+mn-ea"/>
                          <a:cs typeface="+mn-cs"/>
                        </a:rPr>
                        <a:t>ORANGE COUNTY</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mn-cs"/>
                        </a:rPr>
                        <a:t>100 Spectrum Center Drive</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mn-cs"/>
                        </a:rPr>
                        <a:t>Suite 1050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mn-cs"/>
                        </a:rPr>
                        <a:t>Irvine, CA 92618-4960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mn-cs"/>
                        </a:rPr>
                        <a:t>+1.714.966.6819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mn-cs"/>
                        </a:rPr>
                        <a:t>+1.714.966.6821 fax</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endParaRPr kumimoji="0" lang="en-US" sz="800" b="0" i="0" u="none" strike="noStrike" kern="1200" cap="none" spc="0" normalizeH="0" baseline="0" noProof="0" dirty="0">
                        <a:ln>
                          <a:noFill/>
                        </a:ln>
                        <a:solidFill>
                          <a:srgbClr val="000000"/>
                        </a:solidFill>
                        <a:effectLst/>
                        <a:uLnTx/>
                        <a:uFillTx/>
                        <a:latin typeface="Arial" charset="0"/>
                        <a:ea typeface="+mn-ea"/>
                        <a:cs typeface="+mn-cs"/>
                      </a:endParaRPr>
                    </a:p>
                  </a:txBody>
                  <a:tcPr marL="91448" marR="91448" marT="45715" marB="45715" horzOverflow="overflow">
                    <a:lnL>
                      <a:noFill/>
                    </a:lnL>
                    <a:lnR cap="flat">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1" i="0" u="none" strike="noStrike" kern="1200" cap="none" spc="0" normalizeH="0" baseline="0" noProof="0" dirty="0">
                          <a:ln>
                            <a:noFill/>
                          </a:ln>
                          <a:solidFill>
                            <a:srgbClr val="004961"/>
                          </a:solidFill>
                          <a:effectLst/>
                          <a:uLnTx/>
                          <a:uFillTx/>
                          <a:latin typeface="Arial" charset="0"/>
                          <a:ea typeface="+mn-ea"/>
                          <a:cs typeface="+mn-cs"/>
                        </a:rPr>
                        <a:t>WASHINGTON, DC</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mn-cs"/>
                        </a:rPr>
                        <a:t>2900 K Street NW</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mn-cs"/>
                        </a:rPr>
                        <a:t>North Tower - Suite 200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mn-cs"/>
                        </a:rPr>
                        <a:t>Washington, DC 20007-5118</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mn-cs"/>
                        </a:rPr>
                        <a:t>+1.202.625.3500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mn-cs"/>
                        </a:rPr>
                        <a:t>+1.202.298.7570 fax</a:t>
                      </a:r>
                      <a:endParaRPr kumimoji="0" lang="en-US" sz="800" b="1" i="0" u="none" strike="noStrike" kern="1200" cap="none" spc="0" normalizeH="0" baseline="0" noProof="0" dirty="0">
                        <a:ln>
                          <a:noFill/>
                        </a:ln>
                        <a:solidFill>
                          <a:srgbClr val="004961"/>
                        </a:solidFill>
                        <a:effectLst/>
                        <a:uLnTx/>
                        <a:uFillTx/>
                        <a:latin typeface="Arial" charset="0"/>
                        <a:ea typeface="+mn-ea"/>
                        <a:cs typeface="+mn-cs"/>
                      </a:endParaRP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endParaRPr kumimoji="0" lang="en-US" sz="800" b="0" i="0" u="none" strike="noStrike" kern="1200" cap="none" spc="0" normalizeH="0" baseline="0" noProof="0" dirty="0">
                        <a:ln>
                          <a:noFill/>
                        </a:ln>
                        <a:solidFill>
                          <a:srgbClr val="000000"/>
                        </a:solidFill>
                        <a:effectLst/>
                        <a:uLnTx/>
                        <a:uFillTx/>
                        <a:latin typeface="Arial" charset="0"/>
                        <a:ea typeface="+mn-ea"/>
                        <a:cs typeface="+mn-cs"/>
                      </a:endParaRPr>
                    </a:p>
                  </a:txBody>
                  <a:tcPr marL="91448" marR="91448" marT="45715" marB="45715"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344887">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1" i="0" u="none" strike="noStrike" cap="none" normalizeH="0" baseline="0" dirty="0">
                          <a:ln>
                            <a:noFill/>
                          </a:ln>
                          <a:solidFill>
                            <a:srgbClr val="004961"/>
                          </a:solidFill>
                          <a:effectLst/>
                          <a:latin typeface="Arial" charset="0"/>
                        </a:rPr>
                        <a:t>CHICAGO</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a:ln>
                            <a:noFill/>
                          </a:ln>
                          <a:solidFill>
                            <a:schemeClr val="tx1"/>
                          </a:solidFill>
                          <a:effectLst/>
                          <a:latin typeface="Arial" charset="0"/>
                        </a:rPr>
                        <a:t>525 West Monroe Street</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a:ln>
                            <a:noFill/>
                          </a:ln>
                          <a:solidFill>
                            <a:schemeClr val="tx1"/>
                          </a:solidFill>
                          <a:effectLst/>
                          <a:latin typeface="Arial" charset="0"/>
                        </a:rPr>
                        <a:t>Chicago, IL 60661-3693</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a:ln>
                            <a:noFill/>
                          </a:ln>
                          <a:solidFill>
                            <a:schemeClr val="tx1"/>
                          </a:solidFill>
                          <a:effectLst/>
                          <a:latin typeface="Arial" charset="0"/>
                        </a:rPr>
                        <a:t>+1.312.902.5200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a:ln>
                            <a:noFill/>
                          </a:ln>
                          <a:solidFill>
                            <a:schemeClr val="tx1"/>
                          </a:solidFill>
                          <a:effectLst/>
                          <a:latin typeface="Arial" charset="0"/>
                        </a:rPr>
                        <a:t>+1.312.902.1061 fax</a:t>
                      </a:r>
                    </a:p>
                  </a:txBody>
                  <a:tcPr marL="91448" marR="91448" marT="45715" marB="45715"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1" i="0" u="none" strike="noStrike" cap="none" normalizeH="0" baseline="0" dirty="0">
                          <a:ln>
                            <a:noFill/>
                          </a:ln>
                          <a:solidFill>
                            <a:srgbClr val="004961"/>
                          </a:solidFill>
                          <a:effectLst/>
                          <a:latin typeface="Arial" charset="0"/>
                        </a:rPr>
                        <a:t>IRVING</a:t>
                      </a:r>
                    </a:p>
                    <a:p>
                      <a:pPr marL="0" marR="0" lvl="0" indent="0" algn="l" defTabSz="914400" rtl="0" eaLnBrk="1" fontAlgn="base" latinLnBrk="0" hangingPunct="1">
                        <a:lnSpc>
                          <a:spcPct val="95000"/>
                        </a:lnSpc>
                        <a:spcBef>
                          <a:spcPct val="20000"/>
                        </a:spcBef>
                        <a:spcAft>
                          <a:spcPct val="0"/>
                        </a:spcAft>
                        <a:buClr>
                          <a:srgbClr val="3D8EA0"/>
                        </a:buClr>
                        <a:buSzTx/>
                        <a:buFont typeface="Wingdings" pitchFamily="2" charset="2"/>
                        <a:buNone/>
                        <a:tabLst/>
                      </a:pPr>
                      <a:r>
                        <a:rPr kumimoji="0" lang="en-US" sz="800" b="0" i="0" u="none" strike="noStrike" cap="none" normalizeH="0" baseline="0" dirty="0">
                          <a:ln>
                            <a:noFill/>
                          </a:ln>
                          <a:solidFill>
                            <a:schemeClr val="tx1"/>
                          </a:solidFill>
                          <a:effectLst/>
                          <a:latin typeface="Arial" charset="0"/>
                        </a:rPr>
                        <a:t>545 East John Carpenter Freeway</a:t>
                      </a:r>
                    </a:p>
                    <a:p>
                      <a:pPr marL="0" marR="0" lvl="0" indent="0" algn="l" defTabSz="914400" rtl="0" eaLnBrk="1" fontAlgn="base" latinLnBrk="0" hangingPunct="1">
                        <a:lnSpc>
                          <a:spcPct val="95000"/>
                        </a:lnSpc>
                        <a:spcBef>
                          <a:spcPct val="20000"/>
                        </a:spcBef>
                        <a:spcAft>
                          <a:spcPct val="0"/>
                        </a:spcAft>
                        <a:buClr>
                          <a:srgbClr val="3D8EA0"/>
                        </a:buClr>
                        <a:buSzTx/>
                        <a:buFont typeface="Wingdings" pitchFamily="2" charset="2"/>
                        <a:buNone/>
                        <a:tabLst/>
                      </a:pPr>
                      <a:r>
                        <a:rPr kumimoji="0" lang="en-US" sz="800" b="0" i="0" u="none" strike="noStrike" cap="none" normalizeH="0" baseline="0" dirty="0">
                          <a:ln>
                            <a:noFill/>
                          </a:ln>
                          <a:solidFill>
                            <a:schemeClr val="tx1"/>
                          </a:solidFill>
                          <a:effectLst/>
                          <a:latin typeface="Arial" charset="0"/>
                        </a:rPr>
                        <a:t>Suite 300</a:t>
                      </a:r>
                    </a:p>
                    <a:p>
                      <a:pPr marL="0" marR="0" lvl="0" indent="0" algn="l" defTabSz="914400" rtl="0" eaLnBrk="1" fontAlgn="base" latinLnBrk="0" hangingPunct="1">
                        <a:lnSpc>
                          <a:spcPct val="95000"/>
                        </a:lnSpc>
                        <a:spcBef>
                          <a:spcPct val="20000"/>
                        </a:spcBef>
                        <a:spcAft>
                          <a:spcPct val="0"/>
                        </a:spcAft>
                        <a:buClr>
                          <a:srgbClr val="3D8EA0"/>
                        </a:buClr>
                        <a:buSzTx/>
                        <a:buFont typeface="Wingdings" pitchFamily="2" charset="2"/>
                        <a:buNone/>
                        <a:tabLst/>
                      </a:pPr>
                      <a:r>
                        <a:rPr kumimoji="0" lang="en-US" sz="800" b="0" i="0" u="none" strike="noStrike" cap="none" normalizeH="0" baseline="0" dirty="0">
                          <a:ln>
                            <a:noFill/>
                          </a:ln>
                          <a:solidFill>
                            <a:schemeClr val="tx1"/>
                          </a:solidFill>
                          <a:effectLst/>
                          <a:latin typeface="Arial" charset="0"/>
                        </a:rPr>
                        <a:t>Irving, TX 75062-3964</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a:ln>
                            <a:noFill/>
                          </a:ln>
                          <a:solidFill>
                            <a:schemeClr val="tx1"/>
                          </a:solidFill>
                          <a:effectLst/>
                          <a:latin typeface="Arial" charset="0"/>
                        </a:rPr>
                        <a:t>+1.972.587.4100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pPr>
                      <a:r>
                        <a:rPr kumimoji="0" lang="en-US" sz="800" b="0" i="0" u="none" strike="noStrike" cap="none" normalizeH="0" baseline="0" dirty="0">
                          <a:ln>
                            <a:noFill/>
                          </a:ln>
                          <a:solidFill>
                            <a:schemeClr val="tx1"/>
                          </a:solidFill>
                          <a:effectLst/>
                          <a:latin typeface="Arial" charset="0"/>
                        </a:rPr>
                        <a:t>+1.972.587.4109 fax</a:t>
                      </a:r>
                      <a:endParaRPr kumimoji="0" lang="en-US"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95000"/>
                        </a:lnSpc>
                        <a:spcBef>
                          <a:spcPct val="20000"/>
                        </a:spcBef>
                        <a:spcAft>
                          <a:spcPct val="0"/>
                        </a:spcAft>
                        <a:buClr>
                          <a:srgbClr val="3D8EA0"/>
                        </a:buClr>
                        <a:buSzTx/>
                        <a:buFont typeface="Wingdings" pitchFamily="2" charset="2"/>
                        <a:buNone/>
                        <a:tabLst/>
                        <a:defRPr/>
                      </a:pPr>
                      <a:endParaRPr kumimoji="0" lang="en-US" sz="800" b="0" i="0" u="none" strike="noStrike" kern="1200" cap="none" spc="0" normalizeH="0" baseline="0" noProof="0" dirty="0">
                        <a:ln>
                          <a:noFill/>
                        </a:ln>
                        <a:solidFill>
                          <a:srgbClr val="000000"/>
                        </a:solidFill>
                        <a:effectLst/>
                        <a:uLnTx/>
                        <a:uFillTx/>
                        <a:latin typeface="Arial" charset="0"/>
                        <a:ea typeface="+mn-ea"/>
                        <a:cs typeface="+mn-cs"/>
                      </a:endParaRPr>
                    </a:p>
                  </a:txBody>
                  <a:tcPr marL="91448" marR="91448" marT="45715" marB="45715"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1" i="0" u="none" strike="noStrike" kern="1200" cap="none" spc="0" normalizeH="0" baseline="0" noProof="0" dirty="0">
                          <a:ln>
                            <a:noFill/>
                          </a:ln>
                          <a:solidFill>
                            <a:srgbClr val="004961"/>
                          </a:solidFill>
                          <a:effectLst/>
                          <a:uLnTx/>
                          <a:uFillTx/>
                          <a:latin typeface="Arial" charset="0"/>
                          <a:ea typeface="+mn-ea"/>
                          <a:cs typeface="+mn-cs"/>
                        </a:rPr>
                        <a:t>LOS ANGELES – DOWNTOWN</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Times New Roman" pitchFamily="18" charset="0"/>
                        </a:rPr>
                        <a:t>515 South Flower Street</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Times New Roman" pitchFamily="18" charset="0"/>
                        </a:rPr>
                        <a:t>Suite 1000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Times New Roman" pitchFamily="18" charset="0"/>
                        </a:rPr>
                        <a:t>Los Angeles, CA 90071-2212</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Times New Roman" pitchFamily="18" charset="0"/>
                        </a:rPr>
                        <a:t>+1.213.443.9000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Times New Roman" pitchFamily="18" charset="0"/>
                        </a:rPr>
                        <a:t>+1.213.443.9001 fax</a:t>
                      </a:r>
                      <a:endParaRPr kumimoji="0" lang="en-US"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endParaRPr lang="en-US" sz="800" dirty="0"/>
                    </a:p>
                  </a:txBody>
                  <a:tcPr marL="91448" marR="91448" marT="45715" marB="45715"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1" i="0" u="none" strike="noStrike" kern="1200" cap="none" spc="0" normalizeH="0" baseline="0" noProof="0" dirty="0">
                          <a:ln>
                            <a:noFill/>
                          </a:ln>
                          <a:solidFill>
                            <a:srgbClr val="004961"/>
                          </a:solidFill>
                          <a:effectLst/>
                          <a:uLnTx/>
                          <a:uFillTx/>
                          <a:latin typeface="Arial" charset="0"/>
                          <a:ea typeface="+mn-ea"/>
                          <a:cs typeface="+mn-cs"/>
                        </a:rPr>
                        <a:t>SAN FRANCISCO</a:t>
                      </a:r>
                      <a:br>
                        <a:rPr kumimoji="0" lang="en-US" sz="800" b="1" i="0" u="none" strike="noStrike" kern="1200" cap="none" spc="0" normalizeH="0" baseline="0" noProof="0" dirty="0">
                          <a:ln>
                            <a:noFill/>
                          </a:ln>
                          <a:solidFill>
                            <a:srgbClr val="004961"/>
                          </a:solidFill>
                          <a:effectLst/>
                          <a:uLnTx/>
                          <a:uFillTx/>
                          <a:latin typeface="Arial" charset="0"/>
                          <a:ea typeface="+mn-ea"/>
                          <a:cs typeface="+mn-cs"/>
                        </a:rPr>
                      </a:br>
                      <a:r>
                        <a:rPr kumimoji="0" lang="en-US" sz="800" b="1" i="0" u="none" strike="noStrike" kern="1200" cap="none" spc="0" normalizeH="0" baseline="0" noProof="0" dirty="0">
                          <a:ln>
                            <a:noFill/>
                          </a:ln>
                          <a:solidFill>
                            <a:srgbClr val="004961"/>
                          </a:solidFill>
                          <a:effectLst/>
                          <a:uLnTx/>
                          <a:uFillTx/>
                          <a:latin typeface="Arial" charset="0"/>
                          <a:ea typeface="+mn-ea"/>
                          <a:cs typeface="+mn-cs"/>
                        </a:rPr>
                        <a:t>BAY AREA</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mn-cs"/>
                        </a:rPr>
                        <a:t>1999 Harrison Street</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mn-cs"/>
                        </a:rPr>
                        <a:t>Suite 700</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mn-cs"/>
                        </a:rPr>
                        <a:t>Oakland, CA 94612-4704</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mn-cs"/>
                        </a:rPr>
                        <a:t>+1.415.293.5800 tel</a:t>
                      </a: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r>
                        <a:rPr kumimoji="0" lang="en-US" sz="800" b="0" i="0" u="none" strike="noStrike" kern="1200" cap="none" spc="0" normalizeH="0" baseline="0" noProof="0" dirty="0">
                          <a:ln>
                            <a:noFill/>
                          </a:ln>
                          <a:solidFill>
                            <a:srgbClr val="000000"/>
                          </a:solidFill>
                          <a:effectLst/>
                          <a:uLnTx/>
                          <a:uFillTx/>
                          <a:latin typeface="Arial" charset="0"/>
                          <a:ea typeface="+mn-ea"/>
                          <a:cs typeface="+mn-cs"/>
                        </a:rPr>
                        <a:t>+1.415.293.5801 fax</a:t>
                      </a:r>
                      <a:endParaRPr kumimoji="0" lang="en-US" sz="800" b="1" i="0" u="none" strike="noStrike" kern="1200" cap="none" spc="0" normalizeH="0" baseline="0" noProof="0" dirty="0">
                        <a:ln>
                          <a:noFill/>
                        </a:ln>
                        <a:solidFill>
                          <a:srgbClr val="004961"/>
                        </a:solidFill>
                        <a:effectLst/>
                        <a:uLnTx/>
                        <a:uFillTx/>
                        <a:latin typeface="Arial" charset="0"/>
                        <a:ea typeface="+mn-ea"/>
                        <a:cs typeface="+mn-cs"/>
                      </a:endParaRPr>
                    </a:p>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endParaRPr kumimoji="0" lang="en-US" sz="800" b="0" i="0" u="none" strike="noStrike" kern="1200" cap="none" spc="0" normalizeH="0" baseline="0" noProof="0" dirty="0">
                        <a:ln>
                          <a:noFill/>
                        </a:ln>
                        <a:solidFill>
                          <a:srgbClr val="000000"/>
                        </a:solidFill>
                        <a:effectLst/>
                        <a:uLnTx/>
                        <a:uFillTx/>
                        <a:latin typeface="Arial" charset="0"/>
                        <a:ea typeface="+mn-ea"/>
                        <a:cs typeface="+mn-cs"/>
                      </a:endParaRPr>
                    </a:p>
                  </a:txBody>
                  <a:tcPr marL="91448" marR="91448" marT="45715" marB="45715" horzOverflow="overflow">
                    <a:lnL>
                      <a:noFill/>
                    </a:lnL>
                    <a:lnR cap="flat">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5000"/>
                        </a:lnSpc>
                        <a:spcBef>
                          <a:spcPct val="20000"/>
                        </a:spcBef>
                        <a:spcAft>
                          <a:spcPct val="0"/>
                        </a:spcAft>
                        <a:buClr>
                          <a:srgbClr val="91A75A"/>
                        </a:buClr>
                        <a:buSzTx/>
                        <a:buFont typeface="Wingdings" pitchFamily="2" charset="2"/>
                        <a:buNone/>
                        <a:tabLst/>
                        <a:defRPr/>
                      </a:pPr>
                      <a:endParaRPr kumimoji="0" lang="en-US" sz="800" b="0" i="0" u="none" strike="noStrike" kern="1200" cap="none" spc="0" normalizeH="0" baseline="0" noProof="0" dirty="0">
                        <a:ln>
                          <a:noFill/>
                        </a:ln>
                        <a:solidFill>
                          <a:srgbClr val="000000"/>
                        </a:solidFill>
                        <a:effectLst/>
                        <a:uLnTx/>
                        <a:uFillTx/>
                        <a:latin typeface="Arial" charset="0"/>
                        <a:ea typeface="+mn-ea"/>
                        <a:cs typeface="+mn-cs"/>
                      </a:endParaRPr>
                    </a:p>
                  </a:txBody>
                  <a:tcPr marL="91448" marR="91448" marT="45715" marB="45715"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123" name="Rectangle 7"/>
          <p:cNvSpPr>
            <a:spLocks noChangeArrowheads="1"/>
          </p:cNvSpPr>
          <p:nvPr/>
        </p:nvSpPr>
        <p:spPr bwMode="auto">
          <a:xfrm>
            <a:off x="471488" y="5795963"/>
            <a:ext cx="6711950" cy="771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30000"/>
              </a:spcBef>
              <a:spcAft>
                <a:spcPct val="25000"/>
              </a:spcAft>
              <a:buClr>
                <a:srgbClr val="C5A901"/>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C5A901"/>
              </a:buClr>
              <a:buChar char="•"/>
              <a:defRPr sz="2200">
                <a:solidFill>
                  <a:schemeClr val="tx1"/>
                </a:solidFill>
                <a:latin typeface="Arial" charset="0"/>
              </a:defRPr>
            </a:lvl2pPr>
            <a:lvl3pPr marL="1143000" indent="-228600" eaLnBrk="0" hangingPunct="0">
              <a:spcBef>
                <a:spcPct val="30000"/>
              </a:spcBef>
              <a:spcAft>
                <a:spcPct val="25000"/>
              </a:spcAft>
              <a:buClr>
                <a:srgbClr val="C5A901"/>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C5A901"/>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Arial" charset="0"/>
                <a:ea typeface="+mn-ea"/>
                <a:cs typeface="+mn-cs"/>
              </a:rPr>
              <a:t>Katten refers to Katten Muchin Rosenman LLP and the affiliated partnership as explained at kattenlaw.com/disclaimer.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Arial" charset="0"/>
                <a:ea typeface="+mn-ea"/>
                <a:cs typeface="+mn-cs"/>
              </a:rPr>
              <a:t>Attorney advertising. Published as a source of information only. The material contained herein is not to be construed as legal advice or opinion.</a:t>
            </a:r>
          </a:p>
        </p:txBody>
      </p:sp>
      <p:sp>
        <p:nvSpPr>
          <p:cNvPr id="5124" name="Text Box 8"/>
          <p:cNvSpPr txBox="1">
            <a:spLocks noChangeArrowheads="1"/>
          </p:cNvSpPr>
          <p:nvPr/>
        </p:nvSpPr>
        <p:spPr bwMode="auto">
          <a:xfrm>
            <a:off x="7459663" y="6170613"/>
            <a:ext cx="1489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30000"/>
              </a:spcBef>
              <a:spcAft>
                <a:spcPct val="25000"/>
              </a:spcAft>
              <a:buClr>
                <a:srgbClr val="C5A901"/>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C5A901"/>
              </a:buClr>
              <a:buChar char="•"/>
              <a:defRPr sz="2200">
                <a:solidFill>
                  <a:schemeClr val="tx1"/>
                </a:solidFill>
                <a:latin typeface="Arial" charset="0"/>
              </a:defRPr>
            </a:lvl2pPr>
            <a:lvl3pPr marL="1143000" indent="-228600" eaLnBrk="0" hangingPunct="0">
              <a:spcBef>
                <a:spcPct val="30000"/>
              </a:spcBef>
              <a:spcAft>
                <a:spcPct val="25000"/>
              </a:spcAft>
              <a:buClr>
                <a:srgbClr val="C5A901"/>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C5A901"/>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000" b="1" i="0" u="none" strike="noStrike" kern="1200" cap="none" spc="0" normalizeH="0" baseline="0" noProof="0" dirty="0">
                <a:ln>
                  <a:noFill/>
                </a:ln>
                <a:solidFill>
                  <a:srgbClr val="969696"/>
                </a:solidFill>
                <a:effectLst/>
                <a:uLnTx/>
                <a:uFillTx/>
                <a:latin typeface="Arial" charset="0"/>
                <a:ea typeface="+mn-ea"/>
                <a:cs typeface="+mn-cs"/>
              </a:rPr>
              <a:t>www.kattenlaw.com</a:t>
            </a:r>
          </a:p>
        </p:txBody>
      </p:sp>
      <p:pic>
        <p:nvPicPr>
          <p:cNvPr id="5125" name="Picture 9" descr="Katten logo_bl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6975" y="5670550"/>
            <a:ext cx="137953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Line 16"/>
          <p:cNvSpPr>
            <a:spLocks noChangeShapeType="1"/>
          </p:cNvSpPr>
          <p:nvPr/>
        </p:nvSpPr>
        <p:spPr bwMode="auto">
          <a:xfrm flipV="1">
            <a:off x="101600" y="1358900"/>
            <a:ext cx="8867775" cy="0"/>
          </a:xfrm>
          <a:prstGeom prst="line">
            <a:avLst/>
          </a:prstGeom>
          <a:noFill/>
          <a:ln w="38100"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5143" name="Group 27"/>
          <p:cNvGrpSpPr>
            <a:grpSpLocks/>
          </p:cNvGrpSpPr>
          <p:nvPr/>
        </p:nvGrpSpPr>
        <p:grpSpPr bwMode="auto">
          <a:xfrm flipV="1">
            <a:off x="0" y="0"/>
            <a:ext cx="9144000" cy="142875"/>
            <a:chOff x="0" y="4106"/>
            <a:chExt cx="5760" cy="214"/>
          </a:xfrm>
        </p:grpSpPr>
        <p:sp>
          <p:nvSpPr>
            <p:cNvPr id="5146" name="Rectangle 28"/>
            <p:cNvSpPr>
              <a:spLocks noChangeArrowheads="1"/>
            </p:cNvSpPr>
            <p:nvPr/>
          </p:nvSpPr>
          <p:spPr bwMode="gray">
            <a:xfrm>
              <a:off x="0" y="4106"/>
              <a:ext cx="5760" cy="140"/>
            </a:xfrm>
            <a:prstGeom prst="rect">
              <a:avLst/>
            </a:prstGeom>
            <a:solidFill>
              <a:srgbClr val="BEA5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30000"/>
                </a:spcBef>
                <a:spcAft>
                  <a:spcPct val="25000"/>
                </a:spcAft>
                <a:buClr>
                  <a:srgbClr val="C5A901"/>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C5A901"/>
                </a:buClr>
                <a:buChar char="•"/>
                <a:defRPr sz="2200">
                  <a:solidFill>
                    <a:schemeClr val="tx1"/>
                  </a:solidFill>
                  <a:latin typeface="Arial" charset="0"/>
                </a:defRPr>
              </a:lvl2pPr>
              <a:lvl3pPr marL="1143000" indent="-228600" eaLnBrk="0" hangingPunct="0">
                <a:spcBef>
                  <a:spcPct val="30000"/>
                </a:spcBef>
                <a:spcAft>
                  <a:spcPct val="25000"/>
                </a:spcAft>
                <a:buClr>
                  <a:srgbClr val="C5A901"/>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C5A901"/>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147" name="Rectangle 29"/>
            <p:cNvSpPr>
              <a:spLocks noChangeArrowheads="1"/>
            </p:cNvSpPr>
            <p:nvPr/>
          </p:nvSpPr>
          <p:spPr bwMode="gray">
            <a:xfrm>
              <a:off x="0" y="4180"/>
              <a:ext cx="5760" cy="140"/>
            </a:xfrm>
            <a:prstGeom prst="rect">
              <a:avLst/>
            </a:prstGeom>
            <a:solidFill>
              <a:srgbClr val="023B5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30000"/>
                </a:spcBef>
                <a:spcAft>
                  <a:spcPct val="25000"/>
                </a:spcAft>
                <a:buClr>
                  <a:srgbClr val="C5A901"/>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C5A901"/>
                </a:buClr>
                <a:buChar char="•"/>
                <a:defRPr sz="2200">
                  <a:solidFill>
                    <a:schemeClr val="tx1"/>
                  </a:solidFill>
                  <a:latin typeface="Arial" charset="0"/>
                </a:defRPr>
              </a:lvl2pPr>
              <a:lvl3pPr marL="1143000" indent="-228600" eaLnBrk="0" hangingPunct="0">
                <a:spcBef>
                  <a:spcPct val="30000"/>
                </a:spcBef>
                <a:spcAft>
                  <a:spcPct val="25000"/>
                </a:spcAft>
                <a:buClr>
                  <a:srgbClr val="C5A901"/>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C5A901"/>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mn-cs"/>
              </a:endParaRPr>
            </a:p>
          </p:txBody>
        </p:sp>
      </p:grpSp>
      <p:sp>
        <p:nvSpPr>
          <p:cNvPr id="5144" name="Rectangle 21"/>
          <p:cNvSpPr>
            <a:spLocks noChangeArrowheads="1"/>
          </p:cNvSpPr>
          <p:nvPr/>
        </p:nvSpPr>
        <p:spPr bwMode="gray">
          <a:xfrm>
            <a:off x="0" y="6518275"/>
            <a:ext cx="9144000" cy="223838"/>
          </a:xfrm>
          <a:prstGeom prst="rect">
            <a:avLst/>
          </a:prstGeom>
          <a:solidFill>
            <a:srgbClr val="BEA5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spcAft>
                <a:spcPct val="25000"/>
              </a:spcAft>
              <a:buClr>
                <a:srgbClr val="C5A901"/>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C5A901"/>
              </a:buClr>
              <a:buChar char="•"/>
              <a:defRPr sz="2200">
                <a:solidFill>
                  <a:schemeClr val="tx1"/>
                </a:solidFill>
                <a:latin typeface="Arial" charset="0"/>
              </a:defRPr>
            </a:lvl2pPr>
            <a:lvl3pPr marL="1143000" indent="-228600" eaLnBrk="0" hangingPunct="0">
              <a:spcBef>
                <a:spcPct val="30000"/>
              </a:spcBef>
              <a:spcAft>
                <a:spcPct val="25000"/>
              </a:spcAft>
              <a:buClr>
                <a:srgbClr val="C5A901"/>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C5A901"/>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145" name="Rectangle 22"/>
          <p:cNvSpPr>
            <a:spLocks noChangeArrowheads="1"/>
          </p:cNvSpPr>
          <p:nvPr/>
        </p:nvSpPr>
        <p:spPr bwMode="gray">
          <a:xfrm>
            <a:off x="0" y="6634163"/>
            <a:ext cx="9144000" cy="223837"/>
          </a:xfrm>
          <a:prstGeom prst="rect">
            <a:avLst/>
          </a:prstGeom>
          <a:solidFill>
            <a:srgbClr val="023B5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30000"/>
              </a:spcBef>
              <a:spcAft>
                <a:spcPct val="25000"/>
              </a:spcAft>
              <a:buClr>
                <a:srgbClr val="C5A901"/>
              </a:buClr>
              <a:buFont typeface="Wingdings" pitchFamily="2" charset="2"/>
              <a:buChar char="§"/>
              <a:defRPr sz="2400">
                <a:solidFill>
                  <a:schemeClr val="tx1"/>
                </a:solidFill>
                <a:latin typeface="Arial" charset="0"/>
              </a:defRPr>
            </a:lvl1pPr>
            <a:lvl2pPr marL="742950" indent="-285750" eaLnBrk="0" hangingPunct="0">
              <a:spcBef>
                <a:spcPct val="30000"/>
              </a:spcBef>
              <a:spcAft>
                <a:spcPct val="25000"/>
              </a:spcAft>
              <a:buClr>
                <a:srgbClr val="C5A901"/>
              </a:buClr>
              <a:buChar char="•"/>
              <a:defRPr sz="2200">
                <a:solidFill>
                  <a:schemeClr val="tx1"/>
                </a:solidFill>
                <a:latin typeface="Arial" charset="0"/>
              </a:defRPr>
            </a:lvl2pPr>
            <a:lvl3pPr marL="1143000" indent="-228600" eaLnBrk="0" hangingPunct="0">
              <a:spcBef>
                <a:spcPct val="30000"/>
              </a:spcBef>
              <a:spcAft>
                <a:spcPct val="25000"/>
              </a:spcAft>
              <a:buClr>
                <a:srgbClr val="C5A901"/>
              </a:buClr>
              <a:buFont typeface="Symbol" pitchFamily="18" charset="2"/>
              <a:buChar char="-"/>
              <a:defRPr sz="2200">
                <a:solidFill>
                  <a:schemeClr val="tx1"/>
                </a:solidFill>
                <a:latin typeface="Arial" charset="0"/>
              </a:defRPr>
            </a:lvl3pPr>
            <a:lvl4pPr marL="1600200" indent="-228600" eaLnBrk="0" hangingPunct="0">
              <a:spcBef>
                <a:spcPct val="30000"/>
              </a:spcBef>
              <a:spcAft>
                <a:spcPct val="25000"/>
              </a:spcAft>
              <a:buClr>
                <a:srgbClr val="C5A901"/>
              </a:buClr>
              <a:buSzPct val="65000"/>
              <a:buFont typeface="Wingdings" pitchFamily="2" charset="2"/>
              <a:buChar char="v"/>
              <a:defRPr sz="2200">
                <a:solidFill>
                  <a:schemeClr val="tx1"/>
                </a:solidFill>
                <a:latin typeface="Arial" charset="0"/>
              </a:defRPr>
            </a:lvl4pPr>
            <a:lvl5pPr marL="2057400" indent="-228600" eaLnBrk="0"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5pPr>
            <a:lvl6pPr marL="25146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6pPr>
            <a:lvl7pPr marL="29718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7pPr>
            <a:lvl8pPr marL="34290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8pPr>
            <a:lvl9pPr marL="3886200" indent="-228600" eaLnBrk="0" fontAlgn="base" hangingPunct="0">
              <a:spcBef>
                <a:spcPct val="30000"/>
              </a:spcBef>
              <a:spcAft>
                <a:spcPct val="25000"/>
              </a:spcAft>
              <a:buClr>
                <a:srgbClr val="C5A901"/>
              </a:buClr>
              <a:buSzPct val="70000"/>
              <a:buFont typeface="Wingdings" pitchFamily="2" charset="2"/>
              <a:buChar char="Ø"/>
              <a:defRPr sz="2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500942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Title 1">
            <a:extLst>
              <a:ext uri="{FF2B5EF4-FFF2-40B4-BE49-F238E27FC236}">
                <a16:creationId xmlns:a16="http://schemas.microsoft.com/office/drawing/2014/main" id="{75941D25-C45F-45B2-B802-4DF181A76A6B}"/>
              </a:ext>
            </a:extLst>
          </p:cNvPr>
          <p:cNvSpPr txBox="1">
            <a:spLocks/>
          </p:cNvSpPr>
          <p:nvPr/>
        </p:nvSpPr>
        <p:spPr bwMode="auto">
          <a:xfrm>
            <a:off x="381000" y="3336925"/>
            <a:ext cx="8382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a:ln>
                  <a:noFill/>
                </a:ln>
                <a:solidFill>
                  <a:srgbClr val="2B2E49"/>
                </a:solidFill>
                <a:effectLst/>
                <a:uLnTx/>
                <a:uFillTx/>
                <a:latin typeface="Soleil" panose="02000503030000020004" pitchFamily="50" charset="0"/>
                <a:ea typeface="MS PGothic" panose="020B0600070205080204" pitchFamily="34" charset="-128"/>
                <a:cs typeface="+mn-cs"/>
              </a:rPr>
              <a:t>Questions</a:t>
            </a:r>
            <a:endParaRPr kumimoji="0" lang="en-US" altLang="en-US" sz="3200" b="1" i="0" u="none" strike="noStrike" kern="1200" cap="none" spc="0" normalizeH="0" baseline="0" noProof="0" dirty="0">
              <a:ln>
                <a:noFill/>
              </a:ln>
              <a:solidFill>
                <a:srgbClr val="2B2E49"/>
              </a:solidFill>
              <a:effectLst/>
              <a:uLnTx/>
              <a:uFillTx/>
              <a:latin typeface="Soleil" panose="02000503030000020004" pitchFamily="50"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0606153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Title 1">
            <a:extLst>
              <a:ext uri="{FF2B5EF4-FFF2-40B4-BE49-F238E27FC236}">
                <a16:creationId xmlns:a16="http://schemas.microsoft.com/office/drawing/2014/main" id="{75941D25-C45F-45B2-B802-4DF181A76A6B}"/>
              </a:ext>
            </a:extLst>
          </p:cNvPr>
          <p:cNvSpPr txBox="1">
            <a:spLocks/>
          </p:cNvSpPr>
          <p:nvPr/>
        </p:nvSpPr>
        <p:spPr bwMode="auto">
          <a:xfrm>
            <a:off x="381000" y="3336925"/>
            <a:ext cx="8382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altLang="en-US" sz="5400" b="1" i="0" u="none" strike="noStrike" kern="1200" cap="none" spc="0" normalizeH="0" baseline="0" noProof="0">
                <a:ln>
                  <a:noFill/>
                </a:ln>
                <a:solidFill>
                  <a:srgbClr val="2B2E49"/>
                </a:solidFill>
                <a:effectLst/>
                <a:uLnTx/>
                <a:uFillTx/>
                <a:latin typeface="Soleil" panose="02000503030000020004" pitchFamily="50" charset="0"/>
                <a:ea typeface="MS PGothic" panose="020B0600070205080204" pitchFamily="34" charset="-128"/>
                <a:cs typeface="+mn-cs"/>
              </a:rPr>
              <a:t>Thank You</a:t>
            </a:r>
            <a:endParaRPr kumimoji="0" lang="en-US" altLang="en-US" sz="3200" b="1" i="0" u="none" strike="noStrike" kern="1200" cap="none" spc="0" normalizeH="0" baseline="0" noProof="0">
              <a:ln>
                <a:noFill/>
              </a:ln>
              <a:solidFill>
                <a:srgbClr val="2B2E49"/>
              </a:solidFill>
              <a:effectLst/>
              <a:uLnTx/>
              <a:uFillTx/>
              <a:latin typeface="Soleil" panose="02000503030000020004" pitchFamily="50"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0725337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7" name="Title 1">
            <a:extLst>
              <a:ext uri="{FF2B5EF4-FFF2-40B4-BE49-F238E27FC236}">
                <a16:creationId xmlns:a16="http://schemas.microsoft.com/office/drawing/2014/main" id="{75941D25-C45F-45B2-B802-4DF181A76A6B}"/>
              </a:ext>
            </a:extLst>
          </p:cNvPr>
          <p:cNvSpPr txBox="1">
            <a:spLocks/>
          </p:cNvSpPr>
          <p:nvPr/>
        </p:nvSpPr>
        <p:spPr bwMode="auto">
          <a:xfrm>
            <a:off x="381000" y="2133600"/>
            <a:ext cx="8382000" cy="1548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srgbClr val="2B2E49"/>
                </a:solidFill>
                <a:effectLst/>
                <a:uLnTx/>
                <a:uFillTx/>
                <a:latin typeface="Soleil" panose="02000503030000020004" pitchFamily="50" charset="0"/>
                <a:ea typeface="MS PGothic" panose="020B0600070205080204" pitchFamily="34" charset="-128"/>
                <a:cs typeface="+mn-cs"/>
              </a:rPr>
              <a:t>Proactive Ligature Risk Assessment</a:t>
            </a:r>
            <a:endParaRPr kumimoji="0" lang="en-US" altLang="en-US" sz="2800" b="1" i="0" u="none" strike="noStrike" kern="1200" cap="none" spc="0" normalizeH="0" baseline="0" noProof="0" dirty="0">
              <a:ln>
                <a:noFill/>
              </a:ln>
              <a:solidFill>
                <a:srgbClr val="2B2E49"/>
              </a:solidFill>
              <a:effectLst/>
              <a:uLnTx/>
              <a:uFillTx/>
              <a:latin typeface="Soleil" panose="02000503030000020004" pitchFamily="50" charset="0"/>
              <a:ea typeface="MS PGothic" panose="020B0600070205080204" pitchFamily="34" charset="-128"/>
              <a:cs typeface="Arial" panose="020B0604020202020204" pitchFamily="34" charset="0"/>
            </a:endParaRPr>
          </a:p>
        </p:txBody>
      </p:sp>
      <p:sp>
        <p:nvSpPr>
          <p:cNvPr id="3" name="Title 1">
            <a:extLst>
              <a:ext uri="{FF2B5EF4-FFF2-40B4-BE49-F238E27FC236}">
                <a16:creationId xmlns:a16="http://schemas.microsoft.com/office/drawing/2014/main" id="{D6169FAF-3AC2-4E44-B9A2-4E13349C35A7}"/>
              </a:ext>
            </a:extLst>
          </p:cNvPr>
          <p:cNvSpPr txBox="1">
            <a:spLocks/>
          </p:cNvSpPr>
          <p:nvPr/>
        </p:nvSpPr>
        <p:spPr bwMode="auto">
          <a:xfrm>
            <a:off x="145345" y="4165071"/>
            <a:ext cx="8853311" cy="124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914377" rtl="0" eaLnBrk="1" fontAlgn="base" latinLnBrk="0" hangingPunct="1">
              <a:lnSpc>
                <a:spcPct val="100000"/>
              </a:lnSpc>
              <a:spcBef>
                <a:spcPct val="0"/>
              </a:spcBef>
              <a:spcAft>
                <a:spcPts val="600"/>
              </a:spcAft>
              <a:buClrTx/>
              <a:buSzTx/>
              <a:buFontTx/>
              <a:buNone/>
              <a:tabLst/>
              <a:defRPr/>
            </a:pPr>
            <a:r>
              <a:rPr kumimoji="0" lang="en-US" altLang="en-US" sz="3600" b="1" i="0" u="none" strike="noStrike" kern="1200" cap="none" spc="0" normalizeH="0" baseline="0" noProof="0" dirty="0">
                <a:ln>
                  <a:noFill/>
                </a:ln>
                <a:solidFill>
                  <a:srgbClr val="2B2E49"/>
                </a:solidFill>
                <a:effectLst/>
                <a:uLnTx/>
                <a:uFillTx/>
                <a:latin typeface="Soleil" panose="02000503030000020004" pitchFamily="50" charset="0"/>
                <a:ea typeface="MS PGothic" panose="020B0600070205080204" pitchFamily="34" charset="-128"/>
                <a:cs typeface="+mn-cs"/>
              </a:rPr>
              <a:t>Tuesday, June 25, 1-2P</a:t>
            </a:r>
          </a:p>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2B2E49"/>
                </a:solidFill>
                <a:effectLst/>
                <a:uLnTx/>
                <a:uFillTx/>
                <a:latin typeface="Soleil" panose="02000503030000020004" pitchFamily="50" charset="0"/>
                <a:ea typeface="MS PGothic" panose="020B0600070205080204" pitchFamily="34" charset="-128"/>
                <a:cs typeface="+mn-cs"/>
              </a:rPr>
              <a:t>Richard </a:t>
            </a:r>
            <a:r>
              <a:rPr kumimoji="0" lang="en-US" altLang="en-US" sz="3600" b="1" i="0" u="none" strike="noStrike" kern="1200" cap="none" spc="0" normalizeH="0" baseline="0" noProof="0" dirty="0" err="1">
                <a:ln>
                  <a:noFill/>
                </a:ln>
                <a:solidFill>
                  <a:srgbClr val="2B2E49"/>
                </a:solidFill>
                <a:effectLst/>
                <a:uLnTx/>
                <a:uFillTx/>
                <a:latin typeface="Soleil" panose="02000503030000020004" pitchFamily="50" charset="0"/>
                <a:ea typeface="MS PGothic" panose="020B0600070205080204" pitchFamily="34" charset="-128"/>
                <a:cs typeface="+mn-cs"/>
              </a:rPr>
              <a:t>Kundravi</a:t>
            </a:r>
            <a:r>
              <a:rPr kumimoji="0" lang="en-US" altLang="en-US" sz="3600" b="1" i="0" u="none" strike="noStrike" kern="1200" cap="none" spc="0" normalizeH="0" baseline="0" noProof="0" dirty="0">
                <a:ln>
                  <a:noFill/>
                </a:ln>
                <a:solidFill>
                  <a:srgbClr val="2B2E49"/>
                </a:solidFill>
                <a:effectLst/>
                <a:uLnTx/>
                <a:uFillTx/>
                <a:latin typeface="Soleil" panose="02000503030000020004" pitchFamily="50" charset="0"/>
                <a:ea typeface="MS PGothic" panose="020B0600070205080204" pitchFamily="34" charset="-128"/>
                <a:cs typeface="+mn-cs"/>
              </a:rPr>
              <a:t>, BS, CPPS</a:t>
            </a:r>
          </a:p>
        </p:txBody>
      </p:sp>
    </p:spTree>
    <p:extLst>
      <p:ext uri="{BB962C8B-B14F-4D97-AF65-F5344CB8AC3E}">
        <p14:creationId xmlns:p14="http://schemas.microsoft.com/office/powerpoint/2010/main" val="2748884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455025" cy="679450"/>
          </a:xfrm>
        </p:spPr>
        <p:txBody>
          <a:bodyPr/>
          <a:lstStyle/>
          <a:p>
            <a:r>
              <a:rPr lang="en-US" dirty="0"/>
              <a:t>Hypothetical</a:t>
            </a:r>
          </a:p>
        </p:txBody>
      </p:sp>
      <p:sp>
        <p:nvSpPr>
          <p:cNvPr id="3" name="Content Placeholder 2"/>
          <p:cNvSpPr>
            <a:spLocks noGrp="1"/>
          </p:cNvSpPr>
          <p:nvPr>
            <p:ph idx="1"/>
          </p:nvPr>
        </p:nvSpPr>
        <p:spPr>
          <a:xfrm>
            <a:off x="323055" y="1447800"/>
            <a:ext cx="8418513" cy="4621212"/>
          </a:xfrm>
        </p:spPr>
        <p:txBody>
          <a:bodyPr/>
          <a:lstStyle/>
          <a:p>
            <a:r>
              <a:rPr lang="en-US" dirty="0"/>
              <a:t>You get a call from the Health System CMO, Dr. Susan Carealot, who also Chairs the Health System's Quality and Credentials Committee.  She informs the RM and GC, that the Health System's administrative offices have received a subpoena from a medical malpractice attorney for all and Health System records and documents pertaining to the review of care provided to a Ms. Hada Bad-Outcome.  Ms. Hada Bad-Outcome's family is suing the providers involved in her care for malpractice and negligent credentialing.  All of her providers are Health System participants, including a PCP employed by Health System Physician Group, a cardiac surgeon who is a member of the hospital's medical staff and of a participating independent physician group of six (6) surgeons, a Health System hospital, and an affiliated skilled nursing facility. </a:t>
            </a:r>
          </a:p>
        </p:txBody>
      </p:sp>
    </p:spTree>
    <p:extLst>
      <p:ext uri="{BB962C8B-B14F-4D97-AF65-F5344CB8AC3E}">
        <p14:creationId xmlns:p14="http://schemas.microsoft.com/office/powerpoint/2010/main" val="3668015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935" y="381000"/>
            <a:ext cx="8455025" cy="679450"/>
          </a:xfrm>
        </p:spPr>
        <p:txBody>
          <a:bodyPr/>
          <a:lstStyle/>
          <a:p>
            <a:r>
              <a:rPr lang="en-US" dirty="0"/>
              <a:t>Hypothetical </a:t>
            </a:r>
            <a:r>
              <a:rPr lang="en-US" sz="1600" dirty="0"/>
              <a:t>(cont'd)</a:t>
            </a:r>
          </a:p>
        </p:txBody>
      </p:sp>
      <p:sp>
        <p:nvSpPr>
          <p:cNvPr id="3" name="Content Placeholder 2"/>
          <p:cNvSpPr>
            <a:spLocks noGrp="1"/>
          </p:cNvSpPr>
          <p:nvPr>
            <p:ph idx="1"/>
          </p:nvPr>
        </p:nvSpPr>
        <p:spPr>
          <a:xfrm>
            <a:off x="445447" y="1447800"/>
            <a:ext cx="8418513" cy="4621212"/>
          </a:xfrm>
        </p:spPr>
        <p:txBody>
          <a:bodyPr/>
          <a:lstStyle/>
          <a:p>
            <a:r>
              <a:rPr lang="en-US" dirty="0"/>
              <a:t>Dr. Carealot tells you that Ms. Hada Bad-Outcome is a 65 year old CEO of a large, closely-held family company, who has 4 minor children and a stay-at-home husband, who experienced severe complications after her hypertension went undiagnosed by a Health System PCP.  Ms. Bad-Outcome had seen the PCP because she was experiencing severe headaches, anxiety and nosebleeds.  He believed she was stressed and dehydrated from travel, and prescribed zoloft and regular exercise.  Two weeks later she experienced a heart attack, and after a CABG procedure performed by the independent surgeon, developed post-surgical complications, and had a stroke.  During her subsequent rehabilitation at a SNF, a medication error caused her to have another stroke, and she is now in a permanent vegetative state. </a:t>
            </a:r>
          </a:p>
        </p:txBody>
      </p:sp>
    </p:spTree>
    <p:extLst>
      <p:ext uri="{BB962C8B-B14F-4D97-AF65-F5344CB8AC3E}">
        <p14:creationId xmlns:p14="http://schemas.microsoft.com/office/powerpoint/2010/main" val="964902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455025" cy="679450"/>
          </a:xfrm>
        </p:spPr>
        <p:txBody>
          <a:bodyPr/>
          <a:lstStyle/>
          <a:p>
            <a:r>
              <a:rPr lang="en-US" dirty="0"/>
              <a:t>Hypothetical </a:t>
            </a:r>
            <a:r>
              <a:rPr lang="en-US" sz="1600" dirty="0"/>
              <a:t>(cont'd)</a:t>
            </a:r>
            <a:endParaRPr lang="en-US" dirty="0"/>
          </a:p>
        </p:txBody>
      </p:sp>
      <p:sp>
        <p:nvSpPr>
          <p:cNvPr id="3" name="Content Placeholder 2"/>
          <p:cNvSpPr>
            <a:spLocks noGrp="1"/>
          </p:cNvSpPr>
          <p:nvPr>
            <p:ph idx="1"/>
          </p:nvPr>
        </p:nvSpPr>
        <p:spPr>
          <a:xfrm>
            <a:off x="381000" y="1447800"/>
            <a:ext cx="8418513" cy="4773612"/>
          </a:xfrm>
        </p:spPr>
        <p:txBody>
          <a:bodyPr/>
          <a:lstStyle/>
          <a:p>
            <a:r>
              <a:rPr lang="en-US" dirty="0"/>
              <a:t>Dr. Carealot provides you copies of the applicable peer review policies of the Health System, and the credentialing and quality review procedures of the Hospital, physician group, and the SNF, and asks you to analyze whether the medical records and peer review materials reviewed and produced the Health System facilities are privileged from discovery </a:t>
            </a:r>
            <a:r>
              <a:rPr lang="en-US"/>
              <a:t>under Pennsylvania </a:t>
            </a:r>
            <a:r>
              <a:rPr lang="en-US" dirty="0"/>
              <a:t>state law and/or the Patient Safety Act. She does not want to release the records because after reviewing the case, the Health System's Quality and Credentials Committee determined that the PCP, who had a history of noncompliance with care protocols and poor quality scores, had not followed standard procedures for assessing the patient for hypertension.</a:t>
            </a:r>
          </a:p>
        </p:txBody>
      </p:sp>
    </p:spTree>
    <p:extLst>
      <p:ext uri="{BB962C8B-B14F-4D97-AF65-F5344CB8AC3E}">
        <p14:creationId xmlns:p14="http://schemas.microsoft.com/office/powerpoint/2010/main" val="2144067849"/>
      </p:ext>
    </p:extLst>
  </p:cSld>
  <p:clrMapOvr>
    <a:masterClrMapping/>
  </p:clrMapOvr>
</p:sld>
</file>

<file path=ppt/theme/theme1.xml><?xml version="1.0" encoding="utf-8"?>
<a:theme xmlns:a="http://schemas.openxmlformats.org/drawingml/2006/main" name="Medical - 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edical - Theme1" id="{6A5F36D5-49BD-4490-8244-5C7E245E768C}" vid="{31F425DC-AEE6-4460-9808-D68E7F25B96B}"/>
    </a:ext>
  </a:extLst>
</a:theme>
</file>

<file path=ppt/theme/theme2.xml><?xml version="1.0" encoding="utf-8"?>
<a:theme xmlns:a="http://schemas.openxmlformats.org/drawingml/2006/main" name="1_Medical - 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edical - Theme1" id="{6A5F36D5-49BD-4490-8244-5C7E245E768C}" vid="{31F425DC-AEE6-4460-9808-D68E7F25B96B}"/>
    </a:ext>
  </a:extLst>
</a:theme>
</file>

<file path=ppt/theme/theme3.xml><?xml version="1.0" encoding="utf-8"?>
<a:theme xmlns:a="http://schemas.openxmlformats.org/drawingml/2006/main" name="HealthcareTheme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HealthcareTheme1" id="{836BA9A9-B3FE-4AEA-BD2A-4D193F85BAC3}" vid="{A819EF99-7FFD-4FCB-B7CE-7F635F3C7768}"/>
    </a:ext>
  </a:ext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6046</Words>
  <Application>Microsoft Office PowerPoint</Application>
  <PresentationFormat>On-screen Show (4:3)</PresentationFormat>
  <Paragraphs>558</Paragraphs>
  <Slides>66</Slides>
  <Notes>5</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66</vt:i4>
      </vt:variant>
    </vt:vector>
  </HeadingPairs>
  <TitlesOfParts>
    <vt:vector size="79" baseType="lpstr">
      <vt:lpstr>Arial</vt:lpstr>
      <vt:lpstr>Calibri</vt:lpstr>
      <vt:lpstr>Soleil</vt:lpstr>
      <vt:lpstr>Soleil Bk</vt:lpstr>
      <vt:lpstr>Symbol</vt:lpstr>
      <vt:lpstr>Times</vt:lpstr>
      <vt:lpstr>Wingdings</vt:lpstr>
      <vt:lpstr>Medical - Theme1</vt:lpstr>
      <vt:lpstr>1_Medical - Theme1</vt:lpstr>
      <vt:lpstr>HealthcareTheme1</vt:lpstr>
      <vt:lpstr>10_Office Theme</vt:lpstr>
      <vt:lpstr>12_Office Theme</vt:lpstr>
      <vt:lpstr>14_Office Theme</vt:lpstr>
      <vt:lpstr>PowerPoint Presentation</vt:lpstr>
      <vt:lpstr>PowerPoint Presentation</vt:lpstr>
      <vt:lpstr>PowerPoint Presentation</vt:lpstr>
      <vt:lpstr>PowerPoint Presentation</vt:lpstr>
      <vt:lpstr>PowerPoint Presentation</vt:lpstr>
      <vt:lpstr>CHART INSTITUTE PSO</vt:lpstr>
      <vt:lpstr>Hypothetical</vt:lpstr>
      <vt:lpstr>Hypothetical (cont'd)</vt:lpstr>
      <vt:lpstr>Hypothetical (cont'd)</vt:lpstr>
      <vt:lpstr>Hypothetical (cont'd)</vt:lpstr>
      <vt:lpstr>Factors/Questions to be Assessed</vt:lpstr>
      <vt:lpstr>Factors/Questions to be Assessed (cont'd)</vt:lpstr>
      <vt:lpstr>Complete view of an operational CIN</vt:lpstr>
      <vt:lpstr>Summary of New York Peer Review Statutes</vt:lpstr>
      <vt:lpstr>Summary of New York Peer Review Statutes</vt:lpstr>
      <vt:lpstr>Summary of New York Peer Review Statutes</vt:lpstr>
      <vt:lpstr>Summary of New York Peer Review Statutes</vt:lpstr>
      <vt:lpstr>Summary of New York Peer Review Statutes</vt:lpstr>
      <vt:lpstr>Summary of New York Peer Review Statutes</vt:lpstr>
      <vt:lpstr>Summary of New York Peer Review Statutes</vt:lpstr>
      <vt:lpstr>Summary of New York Peer Review Statutes</vt:lpstr>
      <vt:lpstr>Complete view of an operational CIN</vt:lpstr>
      <vt:lpstr>Analysis of New York Peer Review Statutes</vt:lpstr>
      <vt:lpstr>Analysis of New York Peer Review Statutes (cont'd)</vt:lpstr>
      <vt:lpstr>Complete view of an operational CIN</vt:lpstr>
      <vt:lpstr>Summary of Pennsylvania Peer Review Statutes</vt:lpstr>
      <vt:lpstr>Summary of Pennsylvania Peer Review Statutes</vt:lpstr>
      <vt:lpstr>Summary of Pennsylvania Peer Review Statutes</vt:lpstr>
      <vt:lpstr>Summary of Pennsylvania Peer Review Statutes</vt:lpstr>
      <vt:lpstr>Summary of Pennsylvania Peer Review Statutes</vt:lpstr>
      <vt:lpstr>Summary of Pennsylvania Peer Review Statutes</vt:lpstr>
      <vt:lpstr>Complete view of an operational CIN</vt:lpstr>
      <vt:lpstr>Analysis of Pennsylvania Peer Review Statutes</vt:lpstr>
      <vt:lpstr>Analysis of Pennsylvania Peer Review Statutes</vt:lpstr>
      <vt:lpstr>Analysis of Pennsylvania Peer Review Statutes</vt:lpstr>
      <vt:lpstr>Analysis of Pennsylvania Peer Review Statutes</vt:lpstr>
      <vt:lpstr>Analysis of Pennsylvania Peer Review Statutes</vt:lpstr>
      <vt:lpstr>Analysis of Pennsylvania Peer Review Statutes</vt:lpstr>
      <vt:lpstr>Patient Safety and Quality Improvement  Act of 2005</vt:lpstr>
      <vt:lpstr>Patient Safety Act (cont'd)</vt:lpstr>
      <vt:lpstr>Patient Safety Act (cont'd)</vt:lpstr>
      <vt:lpstr>Patient Safety Act (cont'd)</vt:lpstr>
      <vt:lpstr>Complete view of an operational CIN</vt:lpstr>
      <vt:lpstr>Patient Safety Act Analysis</vt:lpstr>
      <vt:lpstr>Patient Safety Act Analysis (cont'd)</vt:lpstr>
      <vt:lpstr>Patient Safety Act Analysis (cont'd)</vt:lpstr>
      <vt:lpstr>Comparison of the New York and Pennsylvania Statutes to the Patient Safety Act</vt:lpstr>
      <vt:lpstr>Comparison of the New York and Pennsylvania Statutes to the Patient Safety Act (cont'd)</vt:lpstr>
      <vt:lpstr>Impact and Lessons Learned</vt:lpstr>
      <vt:lpstr>Impact and Lessons Learned (cont’d)</vt:lpstr>
      <vt:lpstr>Impact and Lessons Learned (cont’d)</vt:lpstr>
      <vt:lpstr>Impact and Lessons Learned (cont’d)</vt:lpstr>
      <vt:lpstr>Impact and Lessons Learned (cont’d)</vt:lpstr>
      <vt:lpstr>Impact and Lessons Learned (cont’d)</vt:lpstr>
      <vt:lpstr>Impact and Lessons Learned (cont’d)</vt:lpstr>
      <vt:lpstr>Impact and Lessons Learned (cont’d)</vt:lpstr>
      <vt:lpstr>Additional Litigation Lessons Learned and Questions Raised</vt:lpstr>
      <vt:lpstr>Additional Litigation Lessons Learned and Questions Raised (cont’d)</vt:lpstr>
      <vt:lpstr>Additional Litigation Lessons Learned and Questions Raised (cont’d)</vt:lpstr>
      <vt:lpstr>Additional Litigation Lessons Learned and Questions Raised (cont’d)</vt:lpstr>
      <vt:lpstr>Additional Litigation Lessons Learned and Questions Raised (cont’d)</vt:lpstr>
      <vt:lpstr>Speaker Bios</vt:lpstr>
      <vt:lpstr>Katten Muchin Rosenman LLP Locations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 INSTITUTE PSO</dc:title>
  <dc:creator>Lapp, Jim</dc:creator>
  <cp:lastModifiedBy>Rogers, Kristen</cp:lastModifiedBy>
  <cp:revision>3</cp:revision>
  <dcterms:modified xsi:type="dcterms:W3CDTF">2019-06-17T11:31:28Z</dcterms:modified>
</cp:coreProperties>
</file>